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Lst>
  <p:sldSz cy="10287000" cx="18288000"/>
  <p:notesSz cx="7010400" cy="9296400"/>
  <p:embeddedFontLst>
    <p:embeddedFont>
      <p:font typeface="Roboto"/>
      <p:regular r:id="rId102"/>
      <p:bold r:id="rId103"/>
      <p:italic r:id="rId104"/>
      <p:boldItalic r:id="rId105"/>
    </p:embeddedFont>
    <p:embeddedFont>
      <p:font typeface="Roboto Mono"/>
      <p:regular r:id="rId106"/>
      <p:bold r:id="rId107"/>
      <p:italic r:id="rId108"/>
      <p:boldItalic r:id="rId109"/>
    </p:embeddedFont>
    <p:embeddedFont>
      <p:font typeface="Century Gothic"/>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721E650-0835-463E-98DA-869E73BF3EF4}">
  <a:tblStyle styleId="{5721E650-0835-463E-98DA-869E73BF3EF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288" orient="horz"/>
        <p:guide pos="4896" orient="horz"/>
        <p:guide pos="9878"/>
        <p:guide pos="1800"/>
        <p:guide pos="4656"/>
        <p:guide pos="5393" orient="horz"/>
        <p:guide pos="5760"/>
        <p:guide pos="3734" orient="horz"/>
        <p:guide pos="7342"/>
        <p:guide pos="4368" orient="horz"/>
        <p:guide pos="864"/>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Mono-bold.fntdata"/><Relationship Id="rId106" Type="http://schemas.openxmlformats.org/officeDocument/2006/relationships/font" Target="fonts/RobotoMono-regular.fntdata"/><Relationship Id="rId105" Type="http://schemas.openxmlformats.org/officeDocument/2006/relationships/font" Target="fonts/Roboto-boldItalic.fntdata"/><Relationship Id="rId104" Type="http://schemas.openxmlformats.org/officeDocument/2006/relationships/font" Target="fonts/Roboto-italic.fntdata"/><Relationship Id="rId109" Type="http://schemas.openxmlformats.org/officeDocument/2006/relationships/font" Target="fonts/RobotoMono-boldItalic.fntdata"/><Relationship Id="rId108" Type="http://schemas.openxmlformats.org/officeDocument/2006/relationships/font" Target="fonts/RobotoMono-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CenturyGothic-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schemas.openxmlformats.org/officeDocument/2006/relationships/font" Target="fonts/CenturyGothic-boldItalic.fntdata"/><Relationship Id="rId112" Type="http://schemas.openxmlformats.org/officeDocument/2006/relationships/font" Target="fonts/CenturyGothic-italic.fntdata"/><Relationship Id="rId111" Type="http://schemas.openxmlformats.org/officeDocument/2006/relationships/font" Target="fonts/CenturyGothic-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2pPr>
            <a:lvl3pPr indent="-228600" lvl="2" marL="13716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3pPr>
            <a:lvl4pPr indent="-228600" lvl="3" marL="18288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4pPr>
            <a:lvl5pPr indent="-228600" lvl="4" marL="22860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rect b="b" l="l" r="r" t="t"/>
              <a:pathLst>
                <a:path extrusionOk="0" h="139" w="144">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rect b="b" l="l" r="r" t="t"/>
              <a:pathLst>
                <a:path extrusionOk="0" h="788" w="420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rect b="b" l="l" r="r" t="t"/>
              <a:pathLst>
                <a:path extrusionOk="0" h="1200" w="181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ids.ai/" TargetMode="External"/><Relationship Id="rId3"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VIDIA/gbm-bench"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u="sng">
                <a:solidFill>
                  <a:schemeClr val="hlink"/>
                </a:solidFill>
                <a:latin typeface="Arial"/>
                <a:ea typeface="Arial"/>
                <a:cs typeface="Arial"/>
                <a:sym typeface="Arial"/>
                <a:hlinkClick r:id="rId2"/>
              </a:rPr>
              <a:t>https://rapids.ai/</a:t>
            </a:r>
            <a:br>
              <a:rPr lang="en-US"/>
            </a:br>
            <a:r>
              <a:rPr lang="en-US" u="sng">
                <a:solidFill>
                  <a:schemeClr val="hlink"/>
                </a:solidFill>
                <a:latin typeface="Arial"/>
                <a:ea typeface="Arial"/>
                <a:cs typeface="Arial"/>
                <a:sym typeface="Arial"/>
                <a:hlinkClick r:id="rId3"/>
              </a:rPr>
              <a:t>https://github.com/rapidsai</a:t>
            </a:r>
            <a:endParaRPr/>
          </a:p>
        </p:txBody>
      </p:sp>
      <p:sp>
        <p:nvSpPr>
          <p:cNvPr id="73" name="Google Shape;73;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8719dddb46_0_30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8719dddb46_0_30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659" name="Google Shape;659;g8719dddb46_0_309: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8719dddb46_0_16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8719dddb46_0_16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65" name="Google Shape;665;g8719dddb46_0_167: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8719dddb46_1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8719dddb46_1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72" name="Google Shape;672;g8719dddb46_1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1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681" name="Google Shape;681;p11: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1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87" name="Google Shape;687;p1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1" name="Google Shape;711;p1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712" name="Google Shape;712;p1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1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738" name="Google Shape;738;p1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p1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744" name="Google Shape;744;p1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p1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71" name="Google Shape;771;p1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p17: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79" name="Google Shape;779;p17: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80" name="Google Shape;80;p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880d672b07_19_35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880d672b07_19_35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792" name="Google Shape;792;g880d672b07_19_35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p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p19: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00" name="Google Shape;800;p19: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9" name="Google Shape;819;p20: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20" name="Google Shape;820;p20: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851" name="Google Shape;851;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2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857" name="Google Shape;857;p2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3" name="Google Shape;883;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884" name="Google Shape;884;p2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p2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891" name="Google Shape;891;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25: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906" name="Google Shape;906;p25: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p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2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920" name="Google Shape;920;p2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p2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936" name="Google Shape;936;p2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3: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06" name="Google Shape;106;p3: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p2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976" name="Google Shape;976;p2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p29: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003" name="Google Shape;1003;p29: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p3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TSVD – truncated Singular Value Decomposition</a:t>
            </a:r>
            <a:br>
              <a:rPr lang="en-US"/>
            </a:br>
            <a:r>
              <a:rPr lang="en-US"/>
              <a:t>DBSCAN - </a:t>
            </a:r>
            <a:r>
              <a:rPr b="0" i="0" lang="en-US" sz="1100">
                <a:solidFill>
                  <a:schemeClr val="dk1"/>
                </a:solidFill>
                <a:latin typeface="Trebuchet MS"/>
                <a:ea typeface="Trebuchet MS"/>
                <a:cs typeface="Trebuchet MS"/>
                <a:sym typeface="Trebuchet MS"/>
              </a:rPr>
              <a:t>Density-Based Spatial Clustering of Applications with Noise</a:t>
            </a:r>
            <a:endParaRPr/>
          </a:p>
          <a:p>
            <a:pPr indent="0" lvl="0" marL="0" rtl="0" algn="l">
              <a:lnSpc>
                <a:spcPct val="100000"/>
              </a:lnSpc>
              <a:spcBef>
                <a:spcPts val="330"/>
              </a:spcBef>
              <a:spcAft>
                <a:spcPts val="0"/>
              </a:spcAft>
              <a:buSzPts val="1400"/>
              <a:buNone/>
            </a:pPr>
            <a:r>
              <a:t/>
            </a:r>
            <a:endParaRPr/>
          </a:p>
        </p:txBody>
      </p:sp>
      <p:sp>
        <p:nvSpPr>
          <p:cNvPr id="1045" name="Google Shape;1045;p3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p3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059" name="Google Shape;1059;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4" name="Google Shape;1064;p3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065" name="Google Shape;1065;p3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p3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330"/>
              </a:spcBef>
              <a:spcAft>
                <a:spcPts val="0"/>
              </a:spcAft>
              <a:buSzPts val="1400"/>
              <a:buNone/>
            </a:pPr>
            <a:r>
              <a:t/>
            </a:r>
            <a:endParaRPr/>
          </a:p>
        </p:txBody>
      </p:sp>
      <p:sp>
        <p:nvSpPr>
          <p:cNvPr id="1092" name="Google Shape;1092;p3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p3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p3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330"/>
              </a:spcBef>
              <a:spcAft>
                <a:spcPts val="0"/>
              </a:spcAft>
              <a:buSzPts val="1400"/>
              <a:buNone/>
            </a:pPr>
            <a:r>
              <a:t/>
            </a:r>
            <a:endParaRPr/>
          </a:p>
        </p:txBody>
      </p:sp>
      <p:sp>
        <p:nvSpPr>
          <p:cNvPr id="1121" name="Google Shape;1121;p3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p3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152" name="Google Shape;1152;p3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p3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p3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100"/>
              <a:buFont typeface="Trebuchet MS"/>
              <a:buNone/>
            </a:pPr>
            <a:r>
              <a:t/>
            </a:r>
            <a:endParaRPr/>
          </a:p>
        </p:txBody>
      </p:sp>
      <p:sp>
        <p:nvSpPr>
          <p:cNvPr id="1193" name="Google Shape;1193;p3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1" name="Google Shape;1261;p3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100"/>
              <a:buFont typeface="Trebuchet MS"/>
              <a:buNone/>
            </a:pPr>
            <a:r>
              <a:t/>
            </a:r>
            <a:endParaRPr/>
          </a:p>
        </p:txBody>
      </p:sp>
      <p:sp>
        <p:nvSpPr>
          <p:cNvPr id="1262" name="Google Shape;1262;p3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40" name="Google Shape;140;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p3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9" name="Google Shape;1269;p3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330"/>
              </a:spcBef>
              <a:spcAft>
                <a:spcPts val="0"/>
              </a:spcAft>
              <a:buSzPts val="1400"/>
              <a:buNone/>
            </a:pPr>
            <a:r>
              <a:t/>
            </a:r>
            <a:endParaRPr/>
          </a:p>
        </p:txBody>
      </p:sp>
      <p:sp>
        <p:nvSpPr>
          <p:cNvPr id="1270" name="Google Shape;1270;p3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p3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2" name="Google Shape;1282;p3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330"/>
              </a:spcBef>
              <a:spcAft>
                <a:spcPts val="0"/>
              </a:spcAft>
              <a:buSzPts val="1400"/>
              <a:buNone/>
            </a:pPr>
            <a:r>
              <a:t/>
            </a:r>
            <a:endParaRPr/>
          </a:p>
        </p:txBody>
      </p:sp>
      <p:sp>
        <p:nvSpPr>
          <p:cNvPr id="1283" name="Google Shape;1283;p3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p4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296" name="Google Shape;1296;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p4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302" name="Google Shape;1302;p41: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8" name="Google Shape;1328;p4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latin typeface="Calibri"/>
                <a:ea typeface="Calibri"/>
                <a:cs typeface="Calibri"/>
                <a:sym typeface="Calibri"/>
              </a:rPr>
              <a:t>Several iterations through our preprocessing, exploration, and training cycle could even take weeks! I’ve been on projects solving complex problems where months would pass before any valuable insight is gained- attributed almost entirely to computation time!</a:t>
            </a:r>
            <a:endParaRPr>
              <a:latin typeface="Calibri"/>
              <a:ea typeface="Calibri"/>
              <a:cs typeface="Calibri"/>
              <a:sym typeface="Calibri"/>
            </a:endParaRPr>
          </a:p>
        </p:txBody>
      </p:sp>
      <p:sp>
        <p:nvSpPr>
          <p:cNvPr id="1329" name="Google Shape;1329;p4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p4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365" name="Google Shape;1365;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p4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p4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228600" lvl="0" marL="457200" marR="0" rtl="0" algn="l">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382" name="Google Shape;1382;p4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p4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0" name="Google Shape;1400;p4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228600" lvl="0" marL="457200" marR="0" rtl="0" algn="l">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401" name="Google Shape;1401;p4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p4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9" name="Google Shape;1419;p4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420" name="Google Shape;1420;p4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p4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1" name="Google Shape;1441;p4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100"/>
              <a:buFont typeface="Trebuchet MS"/>
              <a:buNone/>
            </a:pPr>
            <a:r>
              <a:t/>
            </a:r>
            <a:endParaRPr/>
          </a:p>
        </p:txBody>
      </p:sp>
      <p:sp>
        <p:nvSpPr>
          <p:cNvPr id="1442" name="Google Shape;1442;p4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355" name="Google Shape;355;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p4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9" name="Google Shape;1579;p4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rPr lang="en-US"/>
              <a:t>DGX-1, 2x E5-2698 v4 @ 2.20GHz, V100-32GB, using FIL BATCH_REORG algo, 1000 trees, max_depth=10</a:t>
            </a:r>
            <a:endParaRPr/>
          </a:p>
          <a:p>
            <a:pPr indent="0" lvl="0" marL="0" rtl="0" algn="l">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2"/>
              </a:rPr>
              <a:t>https://github.com/NVIDIA/gbm-bench</a:t>
            </a:r>
            <a:endParaRPr/>
          </a:p>
          <a:p>
            <a:pPr indent="0" lvl="0" marL="0" rtl="0" algn="l">
              <a:lnSpc>
                <a:spcPct val="100000"/>
              </a:lnSpc>
              <a:spcBef>
                <a:spcPts val="330"/>
              </a:spcBef>
              <a:spcAft>
                <a:spcPts val="0"/>
              </a:spcAft>
              <a:buSzPts val="1400"/>
              <a:buNone/>
            </a:pPr>
            <a:r>
              <a:rPr lang="en-US"/>
              <a:t>Release 0.9</a:t>
            </a:r>
            <a:endParaRPr/>
          </a:p>
        </p:txBody>
      </p:sp>
      <p:sp>
        <p:nvSpPr>
          <p:cNvPr id="1580" name="Google Shape;1580;p49: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Google Shape;1620;g880d672b07_14_1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21" name="Google Shape;1621;g880d672b07_14_1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880d672b07_14_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29" name="Google Shape;1629;g880d672b07_14_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4" name="Shape 1634"/>
        <p:cNvGrpSpPr/>
        <p:nvPr/>
      </p:nvGrpSpPr>
      <p:grpSpPr>
        <a:xfrm>
          <a:off x="0" y="0"/>
          <a:ext cx="0" cy="0"/>
          <a:chOff x="0" y="0"/>
          <a:chExt cx="0" cy="0"/>
        </a:xfrm>
      </p:grpSpPr>
      <p:sp>
        <p:nvSpPr>
          <p:cNvPr id="1635" name="Google Shape;1635;g880d672b07_14_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36" name="Google Shape;1636;g880d672b07_14_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p5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644" name="Google Shape;1644;p5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p5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651" name="Google Shape;1651;p5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Google Shape;1657;p5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58" name="Google Shape;1658;p5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Google Shape;1662;p5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3" name="Google Shape;1663;p5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664" name="Google Shape;1664;p5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Google Shape;1689;p5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0" name="Google Shape;1690;p54: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691" name="Google Shape;1691;p54: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p5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99" name="Google Shape;1699;p5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But others were discovering this as each system had its own way of handling data.  You could use up to 80% of your compute in just copy and conversion</a:t>
            </a:r>
            <a:endParaRPr/>
          </a:p>
        </p:txBody>
      </p:sp>
      <p:sp>
        <p:nvSpPr>
          <p:cNvPr id="574" name="Google Shape;574;p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6" name="Shape 1716"/>
        <p:cNvGrpSpPr/>
        <p:nvPr/>
      </p:nvGrpSpPr>
      <p:grpSpPr>
        <a:xfrm>
          <a:off x="0" y="0"/>
          <a:ext cx="0" cy="0"/>
          <a:chOff x="0" y="0"/>
          <a:chExt cx="0" cy="0"/>
        </a:xfrm>
      </p:grpSpPr>
      <p:sp>
        <p:nvSpPr>
          <p:cNvPr id="1717" name="Google Shape;1717;p5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8" name="Google Shape;1718;p5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719" name="Google Shape;1719;p5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0" name="Shape 1740"/>
        <p:cNvGrpSpPr/>
        <p:nvPr/>
      </p:nvGrpSpPr>
      <p:grpSpPr>
        <a:xfrm>
          <a:off x="0" y="0"/>
          <a:ext cx="0" cy="0"/>
          <a:chOff x="0" y="0"/>
          <a:chExt cx="0" cy="0"/>
        </a:xfrm>
      </p:grpSpPr>
      <p:sp>
        <p:nvSpPr>
          <p:cNvPr id="1741" name="Google Shape;1741;p5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42" name="Google Shape;1742;p5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Google Shape;1748;p6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749" name="Google Shape;1749;p6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Google Shape;1756;p6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757" name="Google Shape;1757;p6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2" name="Shape 1762"/>
        <p:cNvGrpSpPr/>
        <p:nvPr/>
      </p:nvGrpSpPr>
      <p:grpSpPr>
        <a:xfrm>
          <a:off x="0" y="0"/>
          <a:ext cx="0" cy="0"/>
          <a:chOff x="0" y="0"/>
          <a:chExt cx="0" cy="0"/>
        </a:xfrm>
      </p:grpSpPr>
      <p:sp>
        <p:nvSpPr>
          <p:cNvPr id="1763" name="Google Shape;1763;p6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764" name="Google Shape;1764;p6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p6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71" name="Google Shape;1771;p6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p6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76" name="Google Shape;1776;p6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6" name="Shape 1786"/>
        <p:cNvGrpSpPr/>
        <p:nvPr/>
      </p:nvGrpSpPr>
      <p:grpSpPr>
        <a:xfrm>
          <a:off x="0" y="0"/>
          <a:ext cx="0" cy="0"/>
          <a:chOff x="0" y="0"/>
          <a:chExt cx="0" cy="0"/>
        </a:xfrm>
      </p:grpSpPr>
      <p:sp>
        <p:nvSpPr>
          <p:cNvPr id="1787" name="Google Shape;1787;p6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88" name="Google Shape;1788;p6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3" name="Shape 1793"/>
        <p:cNvGrpSpPr/>
        <p:nvPr/>
      </p:nvGrpSpPr>
      <p:grpSpPr>
        <a:xfrm>
          <a:off x="0" y="0"/>
          <a:ext cx="0" cy="0"/>
          <a:chOff x="0" y="0"/>
          <a:chExt cx="0" cy="0"/>
        </a:xfrm>
      </p:grpSpPr>
      <p:sp>
        <p:nvSpPr>
          <p:cNvPr id="1794" name="Google Shape;1794;p6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5" name="Google Shape;1795;p6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96" name="Google Shape;1796;p6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Google Shape;1802;p6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3" name="Google Shape;1803;p6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804" name="Google Shape;1804;p6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7: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586" name="Google Shape;586;p7: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Google Shape;1810;p6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811" name="Google Shape;1811;p6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g80876f7882_1_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rPr lang="en-US"/>
              <a:t>Unlike the other RAPIDS libraries, cuSignal makes use of GPU accelerated PyData ecosystem (Numba and CuPy in particular) to innovate from the Python layer. There is currently no C++ or native CUDA in cuSignal. While we investigate if this makes sense in the long term, if you ‘re NOT interested in signal processing, one major takeaway is that you can build really great and fast GPU accelerated libraries for an arbitrary application without touching a low level language.</a:t>
            </a:r>
            <a:endParaRPr/>
          </a:p>
        </p:txBody>
      </p:sp>
      <p:sp>
        <p:nvSpPr>
          <p:cNvPr id="1816" name="Google Shape;1816;g80876f7882_1_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Google Shape;1826;g80876f7882_1_1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7" name="Google Shape;1827;g80876f7882_1_1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This is a non-exhaustive list of features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Perf, 1e8 points (Python, using time, with garbage collection).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Fftconvolve – 76x</a:t>
            </a:r>
            <a:endParaRPr/>
          </a:p>
          <a:p>
            <a:pPr indent="0" lvl="0" marL="0" rtl="0" algn="l">
              <a:lnSpc>
                <a:spcPct val="100000"/>
              </a:lnSpc>
              <a:spcBef>
                <a:spcPts val="0"/>
              </a:spcBef>
              <a:spcAft>
                <a:spcPts val="0"/>
              </a:spcAft>
              <a:buSzPts val="1400"/>
              <a:buNone/>
            </a:pPr>
            <a:r>
              <a:rPr lang="en-US"/>
              <a:t>Correlate – 53x</a:t>
            </a:r>
            <a:endParaRPr/>
          </a:p>
          <a:p>
            <a:pPr indent="0" lvl="0" marL="0" rtl="0" algn="l">
              <a:lnSpc>
                <a:spcPct val="100000"/>
              </a:lnSpc>
              <a:spcBef>
                <a:spcPts val="0"/>
              </a:spcBef>
              <a:spcAft>
                <a:spcPts val="0"/>
              </a:spcAft>
              <a:buSzPts val="1400"/>
              <a:buNone/>
            </a:pPr>
            <a:r>
              <a:rPr lang="en-US"/>
              <a:t>Resample – 51x</a:t>
            </a:r>
            <a:endParaRPr/>
          </a:p>
          <a:p>
            <a:pPr indent="0" lvl="0" marL="0" rtl="0" algn="l">
              <a:lnSpc>
                <a:spcPct val="100000"/>
              </a:lnSpc>
              <a:spcBef>
                <a:spcPts val="0"/>
              </a:spcBef>
              <a:spcAft>
                <a:spcPts val="0"/>
              </a:spcAft>
              <a:buSzPts val="1400"/>
              <a:buNone/>
            </a:pPr>
            <a:r>
              <a:rPr lang="en-US"/>
              <a:t>Polyphase resample – 14x</a:t>
            </a:r>
            <a:endParaRPr/>
          </a:p>
          <a:p>
            <a:pPr indent="0" lvl="0" marL="0" rtl="0" algn="l">
              <a:lnSpc>
                <a:spcPct val="100000"/>
              </a:lnSpc>
              <a:spcBef>
                <a:spcPts val="0"/>
              </a:spcBef>
              <a:spcAft>
                <a:spcPts val="0"/>
              </a:spcAft>
              <a:buSzPts val="1400"/>
              <a:buNone/>
            </a:pPr>
            <a:r>
              <a:rPr lang="en-US"/>
              <a:t>Welch Spectrum estimation – 26x</a:t>
            </a:r>
            <a:endParaRPr/>
          </a:p>
          <a:p>
            <a:pPr indent="0" lvl="0" marL="0" rtl="0" algn="l">
              <a:lnSpc>
                <a:spcPct val="100000"/>
              </a:lnSpc>
              <a:spcBef>
                <a:spcPts val="0"/>
              </a:spcBef>
              <a:spcAft>
                <a:spcPts val="0"/>
              </a:spcAft>
              <a:buSzPts val="1400"/>
              <a:buNone/>
            </a:pPr>
            <a:r>
              <a:rPr lang="en-US"/>
              <a:t>Spectrogram – 15x</a:t>
            </a:r>
            <a:endParaRPr/>
          </a:p>
          <a:p>
            <a:pPr indent="0" lvl="0" marL="0" rtl="0" algn="l">
              <a:lnSpc>
                <a:spcPct val="100000"/>
              </a:lnSpc>
              <a:spcBef>
                <a:spcPts val="0"/>
              </a:spcBef>
              <a:spcAft>
                <a:spcPts val="0"/>
              </a:spcAft>
              <a:buSzPts val="1400"/>
              <a:buNone/>
            </a:pPr>
            <a:r>
              <a:rPr lang="en-US"/>
              <a:t>Continuous wavelet transform – 89x</a:t>
            </a:r>
            <a:endParaRPr/>
          </a:p>
        </p:txBody>
      </p:sp>
      <p:sp>
        <p:nvSpPr>
          <p:cNvPr id="1828" name="Google Shape;1828;g80876f7882_1_1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6" name="Shape 1846"/>
        <p:cNvGrpSpPr/>
        <p:nvPr/>
      </p:nvGrpSpPr>
      <p:grpSpPr>
        <a:xfrm>
          <a:off x="0" y="0"/>
          <a:ext cx="0" cy="0"/>
          <a:chOff x="0" y="0"/>
          <a:chExt cx="0" cy="0"/>
        </a:xfrm>
      </p:grpSpPr>
      <p:sp>
        <p:nvSpPr>
          <p:cNvPr id="1847" name="Google Shape;1847;g80876f7882_1_3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48" name="Google Shape;1848;g80876f7882_1_3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80876f7882_1_4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56" name="Google Shape;1856;g80876f7882_1_4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80876f7882_1_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867" name="Google Shape;1867;g80876f7882_1_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0" name="Shape 1870"/>
        <p:cNvGrpSpPr/>
        <p:nvPr/>
      </p:nvGrpSpPr>
      <p:grpSpPr>
        <a:xfrm>
          <a:off x="0" y="0"/>
          <a:ext cx="0" cy="0"/>
          <a:chOff x="0" y="0"/>
          <a:chExt cx="0" cy="0"/>
        </a:xfrm>
      </p:grpSpPr>
      <p:sp>
        <p:nvSpPr>
          <p:cNvPr id="1871" name="Google Shape;1871;p6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872" name="Google Shape;1872;p6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4" name="Shape 1914"/>
        <p:cNvGrpSpPr/>
        <p:nvPr/>
      </p:nvGrpSpPr>
      <p:grpSpPr>
        <a:xfrm>
          <a:off x="0" y="0"/>
          <a:ext cx="0" cy="0"/>
          <a:chOff x="0" y="0"/>
          <a:chExt cx="0" cy="0"/>
        </a:xfrm>
      </p:grpSpPr>
      <p:sp>
        <p:nvSpPr>
          <p:cNvPr id="1915" name="Google Shape;1915;p7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6" name="Google Shape;1916;p7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917" name="Google Shape;1917;p7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7" name="Shape 1927"/>
        <p:cNvGrpSpPr/>
        <p:nvPr/>
      </p:nvGrpSpPr>
      <p:grpSpPr>
        <a:xfrm>
          <a:off x="0" y="0"/>
          <a:ext cx="0" cy="0"/>
          <a:chOff x="0" y="0"/>
          <a:chExt cx="0" cy="0"/>
        </a:xfrm>
      </p:grpSpPr>
      <p:sp>
        <p:nvSpPr>
          <p:cNvPr id="1928" name="Google Shape;1928;p7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929" name="Google Shape;1929;p7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p7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958" name="Google Shape;1958;p7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87bc1b00e5_1_2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g87bc1b00e5_1_2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33" name="Google Shape;633;g87bc1b00e5_1_2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Google Shape;2003;p7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4" name="Google Shape;2004;p7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05" name="Google Shape;2005;p7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p7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2" name="Google Shape;2032;p7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33" name="Google Shape;2033;p7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7" name="Shape 2037"/>
        <p:cNvGrpSpPr/>
        <p:nvPr/>
      </p:nvGrpSpPr>
      <p:grpSpPr>
        <a:xfrm>
          <a:off x="0" y="0"/>
          <a:ext cx="0" cy="0"/>
          <a:chOff x="0" y="0"/>
          <a:chExt cx="0" cy="0"/>
        </a:xfrm>
      </p:grpSpPr>
      <p:sp>
        <p:nvSpPr>
          <p:cNvPr id="2038" name="Google Shape;2038;p7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9" name="Google Shape;2039;p7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40" name="Google Shape;2040;p7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6" name="Shape 2046"/>
        <p:cNvGrpSpPr/>
        <p:nvPr/>
      </p:nvGrpSpPr>
      <p:grpSpPr>
        <a:xfrm>
          <a:off x="0" y="0"/>
          <a:ext cx="0" cy="0"/>
          <a:chOff x="0" y="0"/>
          <a:chExt cx="0" cy="0"/>
        </a:xfrm>
      </p:grpSpPr>
      <p:sp>
        <p:nvSpPr>
          <p:cNvPr id="2047" name="Google Shape;2047;p7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8" name="Google Shape;2048;p7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49" name="Google Shape;2049;p7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p7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56" name="Google Shape;2056;p7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4" name="Shape 2064"/>
        <p:cNvGrpSpPr/>
        <p:nvPr/>
      </p:nvGrpSpPr>
      <p:grpSpPr>
        <a:xfrm>
          <a:off x="0" y="0"/>
          <a:ext cx="0" cy="0"/>
          <a:chOff x="0" y="0"/>
          <a:chExt cx="0" cy="0"/>
        </a:xfrm>
      </p:grpSpPr>
      <p:sp>
        <p:nvSpPr>
          <p:cNvPr id="2065" name="Google Shape;2065;p7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66" name="Google Shape;2066;p7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6" name="Shape 2076"/>
        <p:cNvGrpSpPr/>
        <p:nvPr/>
      </p:nvGrpSpPr>
      <p:grpSpPr>
        <a:xfrm>
          <a:off x="0" y="0"/>
          <a:ext cx="0" cy="0"/>
          <a:chOff x="0" y="0"/>
          <a:chExt cx="0" cy="0"/>
        </a:xfrm>
      </p:grpSpPr>
      <p:sp>
        <p:nvSpPr>
          <p:cNvPr id="2077" name="Google Shape;2077;p7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78" name="Google Shape;2078;p7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3" name="Shape 2093"/>
        <p:cNvGrpSpPr/>
        <p:nvPr/>
      </p:nvGrpSpPr>
      <p:grpSpPr>
        <a:xfrm>
          <a:off x="0" y="0"/>
          <a:ext cx="0" cy="0"/>
          <a:chOff x="0" y="0"/>
          <a:chExt cx="0" cy="0"/>
        </a:xfrm>
      </p:grpSpPr>
      <p:sp>
        <p:nvSpPr>
          <p:cNvPr id="2094" name="Google Shape;2094;p8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5" name="Google Shape;2095;p80:notes"/>
          <p:cNvSpPr txBox="1"/>
          <p:nvPr>
            <p:ph idx="1" type="body"/>
          </p:nvPr>
        </p:nvSpPr>
        <p:spPr>
          <a:xfrm>
            <a:off x="701039" y="4415789"/>
            <a:ext cx="5608319" cy="4183379"/>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2096" name="Google Shape;2096;p80:notes"/>
          <p:cNvSpPr txBox="1"/>
          <p:nvPr>
            <p:ph idx="12" type="sldNum"/>
          </p:nvPr>
        </p:nvSpPr>
        <p:spPr>
          <a:xfrm>
            <a:off x="3663169" y="8829967"/>
            <a:ext cx="3037839" cy="464819"/>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p8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3" name="Google Shape;2113;p8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14" name="Google Shape;2114;p81: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0" name="Shape 2130"/>
        <p:cNvGrpSpPr/>
        <p:nvPr/>
      </p:nvGrpSpPr>
      <p:grpSpPr>
        <a:xfrm>
          <a:off x="0" y="0"/>
          <a:ext cx="0" cy="0"/>
          <a:chOff x="0" y="0"/>
          <a:chExt cx="0" cy="0"/>
        </a:xfrm>
      </p:grpSpPr>
      <p:sp>
        <p:nvSpPr>
          <p:cNvPr id="2131" name="Google Shape;2131;p8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2" name="Google Shape;2132;p8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33" name="Google Shape;2133;p8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48" name="Google Shape;648;p1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6" name="Shape 2136"/>
        <p:cNvGrpSpPr/>
        <p:nvPr/>
      </p:nvGrpSpPr>
      <p:grpSpPr>
        <a:xfrm>
          <a:off x="0" y="0"/>
          <a:ext cx="0" cy="0"/>
          <a:chOff x="0" y="0"/>
          <a:chExt cx="0" cy="0"/>
        </a:xfrm>
      </p:grpSpPr>
      <p:sp>
        <p:nvSpPr>
          <p:cNvPr id="2137" name="Google Shape;2137;p8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38" name="Google Shape;2138;p8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5" name="Shape 2145"/>
        <p:cNvGrpSpPr/>
        <p:nvPr/>
      </p:nvGrpSpPr>
      <p:grpSpPr>
        <a:xfrm>
          <a:off x="0" y="0"/>
          <a:ext cx="0" cy="0"/>
          <a:chOff x="0" y="0"/>
          <a:chExt cx="0" cy="0"/>
        </a:xfrm>
      </p:grpSpPr>
      <p:sp>
        <p:nvSpPr>
          <p:cNvPr id="2146" name="Google Shape;2146;p8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47" name="Google Shape;2147;p8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p8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5" name="Google Shape;2155;p85:notes"/>
          <p:cNvSpPr txBox="1"/>
          <p:nvPr>
            <p:ph idx="1" type="body"/>
          </p:nvPr>
        </p:nvSpPr>
        <p:spPr>
          <a:xfrm>
            <a:off x="701039" y="4415789"/>
            <a:ext cx="5608319" cy="4183379"/>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2156" name="Google Shape;2156;p85:notes"/>
          <p:cNvSpPr txBox="1"/>
          <p:nvPr>
            <p:ph idx="12" type="sldNum"/>
          </p:nvPr>
        </p:nvSpPr>
        <p:spPr>
          <a:xfrm>
            <a:off x="3663169" y="8829967"/>
            <a:ext cx="3037839" cy="464819"/>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2" name="Shape 2172"/>
        <p:cNvGrpSpPr/>
        <p:nvPr/>
      </p:nvGrpSpPr>
      <p:grpSpPr>
        <a:xfrm>
          <a:off x="0" y="0"/>
          <a:ext cx="0" cy="0"/>
          <a:chOff x="0" y="0"/>
          <a:chExt cx="0" cy="0"/>
        </a:xfrm>
      </p:grpSpPr>
      <p:sp>
        <p:nvSpPr>
          <p:cNvPr id="2173" name="Google Shape;2173;p8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74" name="Google Shape;2174;p8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1" name="Shape 2191"/>
        <p:cNvGrpSpPr/>
        <p:nvPr/>
      </p:nvGrpSpPr>
      <p:grpSpPr>
        <a:xfrm>
          <a:off x="0" y="0"/>
          <a:ext cx="0" cy="0"/>
          <a:chOff x="0" y="0"/>
          <a:chExt cx="0" cy="0"/>
        </a:xfrm>
      </p:grpSpPr>
      <p:sp>
        <p:nvSpPr>
          <p:cNvPr id="2192" name="Google Shape;2192;p8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93" name="Google Shape;2193;p8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4" name="Shape 2214"/>
        <p:cNvGrpSpPr/>
        <p:nvPr/>
      </p:nvGrpSpPr>
      <p:grpSpPr>
        <a:xfrm>
          <a:off x="0" y="0"/>
          <a:ext cx="0" cy="0"/>
          <a:chOff x="0" y="0"/>
          <a:chExt cx="0" cy="0"/>
        </a:xfrm>
      </p:grpSpPr>
      <p:sp>
        <p:nvSpPr>
          <p:cNvPr id="2215" name="Google Shape;2215;p8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6" name="Google Shape;2216;p8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sz="1100" u="none" strike="noStrike">
              <a:solidFill>
                <a:schemeClr val="dk1"/>
              </a:solidFill>
              <a:latin typeface="Trebuchet MS"/>
              <a:ea typeface="Trebuchet MS"/>
              <a:cs typeface="Trebuchet MS"/>
              <a:sym typeface="Trebuchet MS"/>
            </a:endParaRPr>
          </a:p>
        </p:txBody>
      </p:sp>
      <p:sp>
        <p:nvSpPr>
          <p:cNvPr id="2217" name="Google Shape;2217;p8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1" y="0"/>
            <a:ext cx="18287998" cy="10287000"/>
          </a:xfrm>
          <a:prstGeom prst="rect">
            <a:avLst/>
          </a:prstGeom>
          <a:noFill/>
          <a:ln>
            <a:noFill/>
          </a:ln>
        </p:spPr>
      </p:pic>
      <p:sp>
        <p:nvSpPr>
          <p:cNvPr id="18" name="Google Shape;18;p2"/>
          <p:cNvSpPr txBox="1"/>
          <p:nvPr>
            <p:ph idx="1" type="subTitle"/>
          </p:nvPr>
        </p:nvSpPr>
        <p:spPr>
          <a:xfrm>
            <a:off x="1205562" y="8885844"/>
            <a:ext cx="15876876" cy="42473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pic>
        <p:nvPicPr>
          <p:cNvPr id="19" name="Google Shape;19;p2"/>
          <p:cNvPicPr preferRelativeResize="0"/>
          <p:nvPr/>
        </p:nvPicPr>
        <p:blipFill rotWithShape="1">
          <a:blip r:embed="rId3">
            <a:alphaModFix/>
          </a:blip>
          <a:srcRect b="0" l="0" r="0" t="0"/>
          <a:stretch/>
        </p:blipFill>
        <p:spPr>
          <a:xfrm>
            <a:off x="6745357" y="1379214"/>
            <a:ext cx="4797287" cy="1077243"/>
          </a:xfrm>
          <a:prstGeom prst="rect">
            <a:avLst/>
          </a:prstGeom>
          <a:noFill/>
          <a:ln>
            <a:noFill/>
          </a:ln>
        </p:spPr>
      </p:pic>
      <p:sp>
        <p:nvSpPr>
          <p:cNvPr id="20" name="Google Shape;20;p2"/>
          <p:cNvSpPr txBox="1"/>
          <p:nvPr>
            <p:ph type="title"/>
          </p:nvPr>
        </p:nvSpPr>
        <p:spPr>
          <a:xfrm>
            <a:off x="1934869" y="3049686"/>
            <a:ext cx="14418262" cy="1638092"/>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SzPts val="1400"/>
              <a:buNone/>
              <a:defRPr b="0" sz="600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5"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57" name="Google Shape;57;p1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58"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b="0" l="0" r="0" t="0"/>
          <a:stretch/>
        </p:blipFill>
        <p:spPr>
          <a:xfrm>
            <a:off x="7010215" y="1517130"/>
            <a:ext cx="4267570" cy="3800170"/>
          </a:xfrm>
          <a:prstGeom prst="rect">
            <a:avLst/>
          </a:prstGeom>
          <a:noFill/>
          <a:ln>
            <a:noFill/>
          </a:ln>
        </p:spPr>
      </p:pic>
      <p:sp>
        <p:nvSpPr>
          <p:cNvPr id="61" name="Google Shape;61;p12"/>
          <p:cNvSpPr txBox="1"/>
          <p:nvPr>
            <p:ph type="title"/>
          </p:nvPr>
        </p:nvSpPr>
        <p:spPr>
          <a:xfrm>
            <a:off x="830580" y="6357339"/>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 type="body"/>
          </p:nvPr>
        </p:nvSpPr>
        <p:spPr>
          <a:xfrm>
            <a:off x="830580" y="7465011"/>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4000"/>
              <a:buFont typeface="Trebuchet MS"/>
              <a:buNone/>
              <a:defRPr b="0" sz="4000">
                <a:solidFill>
                  <a:schemeClr val="lt1"/>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3"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65"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67" name="Google Shape;67;p14"/>
          <p:cNvSpPr txBox="1"/>
          <p:nvPr>
            <p:ph type="title"/>
          </p:nvPr>
        </p:nvSpPr>
        <p:spPr>
          <a:xfrm>
            <a:off x="830580" y="8615789"/>
            <a:ext cx="16626841" cy="89255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0" r="0" t="0"/>
          <a:stretch/>
        </p:blipFill>
        <p:spPr>
          <a:xfrm>
            <a:off x="1" y="0"/>
            <a:ext cx="18287998" cy="1028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rgbClr val="868686"/>
                </a:solidFill>
              </a:defRPr>
            </a:lvl1pPr>
            <a:lvl2pPr indent="-228600" lvl="1" marL="914400" algn="l">
              <a:lnSpc>
                <a:spcPct val="90000"/>
              </a:lnSpc>
              <a:spcBef>
                <a:spcPts val="1500"/>
              </a:spcBef>
              <a:spcAft>
                <a:spcPts val="0"/>
              </a:spcAft>
              <a:buClr>
                <a:schemeClr val="dk1"/>
              </a:buClr>
              <a:buSzPts val="2000"/>
              <a:buFont typeface="Trebuchet MS"/>
              <a:buNone/>
              <a:defRPr sz="2000">
                <a:solidFill>
                  <a:srgbClr val="868686"/>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4" name="Google Shape;24;p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25" name="Shape 25"/>
        <p:cNvGrpSpPr/>
        <p:nvPr/>
      </p:nvGrpSpPr>
      <p:grpSpPr>
        <a:xfrm>
          <a:off x="0" y="0"/>
          <a:ext cx="0" cy="0"/>
          <a:chOff x="0" y="0"/>
          <a:chExt cx="0" cy="0"/>
        </a:xfrm>
      </p:grpSpPr>
      <p:sp>
        <p:nvSpPr>
          <p:cNvPr id="26" name="Google Shape;26;p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350520" lvl="0" marL="457200" algn="l">
              <a:lnSpc>
                <a:spcPct val="90000"/>
              </a:lnSpc>
              <a:spcBef>
                <a:spcPts val="1500"/>
              </a:spcBef>
              <a:spcAft>
                <a:spcPts val="0"/>
              </a:spcAft>
              <a:buClr>
                <a:schemeClr val="lt2"/>
              </a:buClr>
              <a:buSzPts val="1920"/>
              <a:buFont typeface="Noto Sans Symbols"/>
              <a:buChar char="🞂"/>
              <a:defRPr sz="2400">
                <a:solidFill>
                  <a:srgbClr val="868686"/>
                </a:solidFill>
              </a:defRPr>
            </a:lvl1pPr>
            <a:lvl2pPr indent="-330200" lvl="1" marL="914400" algn="l">
              <a:lnSpc>
                <a:spcPct val="90000"/>
              </a:lnSpc>
              <a:spcBef>
                <a:spcPts val="1500"/>
              </a:spcBef>
              <a:spcAft>
                <a:spcPts val="0"/>
              </a:spcAft>
              <a:buClr>
                <a:schemeClr val="lt2"/>
              </a:buClr>
              <a:buSzPts val="1600"/>
              <a:buFont typeface="Noto Sans Symbols"/>
              <a:buChar char="🞂"/>
              <a:defRPr sz="2000">
                <a:solidFill>
                  <a:srgbClr val="868686"/>
                </a:solidFill>
              </a:defRPr>
            </a:lvl2pPr>
            <a:lvl3pPr indent="-320039" lvl="2" marL="1371600" algn="l">
              <a:lnSpc>
                <a:spcPct val="90000"/>
              </a:lnSpc>
              <a:spcBef>
                <a:spcPts val="1500"/>
              </a:spcBef>
              <a:spcAft>
                <a:spcPts val="0"/>
              </a:spcAft>
              <a:buClr>
                <a:schemeClr val="lt2"/>
              </a:buClr>
              <a:buSzPts val="1440"/>
              <a:buFont typeface="Noto Sans Symbols"/>
              <a:buChar char="🞂"/>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8" name="Google Shape;28;p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29"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31" name="Google Shape;31;p5"/>
          <p:cNvSpPr txBox="1"/>
          <p:nvPr>
            <p:ph type="title"/>
          </p:nvPr>
        </p:nvSpPr>
        <p:spPr>
          <a:xfrm>
            <a:off x="3106785" y="3998553"/>
            <a:ext cx="12074430" cy="2289898"/>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a:alphaModFix/>
          </a:blip>
          <a:srcRect b="0" l="0" r="0" t="0"/>
          <a:stretch/>
        </p:blipFill>
        <p:spPr>
          <a:xfrm>
            <a:off x="1025033" y="8212267"/>
            <a:ext cx="5822385" cy="13074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35" name="Shape 35"/>
        <p:cNvGrpSpPr/>
        <p:nvPr/>
      </p:nvGrpSpPr>
      <p:grpSpPr>
        <a:xfrm>
          <a:off x="0" y="0"/>
          <a:ext cx="0" cy="0"/>
          <a:chOff x="0" y="0"/>
          <a:chExt cx="0" cy="0"/>
        </a:xfrm>
      </p:grpSpPr>
      <p:sp>
        <p:nvSpPr>
          <p:cNvPr id="36" name="Google Shape;36;p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rgbClr val="868686"/>
                </a:solidFill>
              </a:defRPr>
            </a:lvl1pPr>
            <a:lvl2pPr indent="-228600" lvl="1" marL="914400" algn="l">
              <a:lnSpc>
                <a:spcPct val="90000"/>
              </a:lnSpc>
              <a:spcBef>
                <a:spcPts val="1500"/>
              </a:spcBef>
              <a:spcAft>
                <a:spcPts val="0"/>
              </a:spcAft>
              <a:buClr>
                <a:schemeClr val="dk1"/>
              </a:buClr>
              <a:buSzPts val="2000"/>
              <a:buFont typeface="Trebuchet MS"/>
              <a:buNone/>
              <a:defRPr sz="2000">
                <a:solidFill>
                  <a:srgbClr val="868686"/>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8" name="Google Shape;38;p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9" name="Google Shape;39;p7"/>
          <p:cNvSpPr/>
          <p:nvPr/>
        </p:nvSpPr>
        <p:spPr>
          <a:xfrm>
            <a:off x="153472" y="9816562"/>
            <a:ext cx="4604777" cy="41357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1167"/>
              <a:buFont typeface="Arial"/>
              <a:buNone/>
            </a:pPr>
            <a:r>
              <a:rPr b="0" i="0" lang="en-US" sz="1167" u="none" cap="none" strike="noStrik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40" name="Shape 40"/>
        <p:cNvGrpSpPr/>
        <p:nvPr/>
      </p:nvGrpSpPr>
      <p:grpSpPr>
        <a:xfrm>
          <a:off x="0" y="0"/>
          <a:ext cx="0" cy="0"/>
          <a:chOff x="0" y="0"/>
          <a:chExt cx="0" cy="0"/>
        </a:xfrm>
      </p:grpSpPr>
      <p:sp>
        <p:nvSpPr>
          <p:cNvPr id="41" name="Google Shape;41;p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rgbClr val="868686"/>
                </a:solidFill>
              </a:defRPr>
            </a:lvl1pPr>
            <a:lvl2pPr indent="-228600" lvl="1" marL="914400" algn="l">
              <a:lnSpc>
                <a:spcPct val="90000"/>
              </a:lnSpc>
              <a:spcBef>
                <a:spcPts val="1500"/>
              </a:spcBef>
              <a:spcAft>
                <a:spcPts val="0"/>
              </a:spcAft>
              <a:buClr>
                <a:schemeClr val="dk1"/>
              </a:buClr>
              <a:buSzPts val="2000"/>
              <a:buFont typeface="Trebuchet MS"/>
              <a:buNone/>
              <a:defRPr sz="2000">
                <a:solidFill>
                  <a:srgbClr val="868686"/>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3" name="Google Shape;43;p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4" name="Google Shape;44;p8"/>
          <p:cNvSpPr/>
          <p:nvPr/>
        </p:nvSpPr>
        <p:spPr>
          <a:xfrm>
            <a:off x="2" y="9716467"/>
            <a:ext cx="18288001" cy="5705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45" name="Shape 45"/>
        <p:cNvGrpSpPr/>
        <p:nvPr/>
      </p:nvGrpSpPr>
      <p:grpSpPr>
        <a:xfrm>
          <a:off x="0" y="0"/>
          <a:ext cx="0" cy="0"/>
          <a:chOff x="0" y="0"/>
          <a:chExt cx="0" cy="0"/>
        </a:xfrm>
      </p:grpSpPr>
      <p:sp>
        <p:nvSpPr>
          <p:cNvPr id="46" name="Google Shape;46;p9"/>
          <p:cNvSpPr txBox="1"/>
          <p:nvPr>
            <p:ph type="title"/>
          </p:nvPr>
        </p:nvSpPr>
        <p:spPr>
          <a:xfrm>
            <a:off x="865387" y="2997651"/>
            <a:ext cx="7007337" cy="10310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
          <p:cNvSpPr txBox="1"/>
          <p:nvPr>
            <p:ph idx="1" type="body"/>
          </p:nvPr>
        </p:nvSpPr>
        <p:spPr>
          <a:xfrm>
            <a:off x="865386" y="5119299"/>
            <a:ext cx="6988068" cy="419514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33"/>
              </a:spcBef>
              <a:spcAft>
                <a:spcPts val="0"/>
              </a:spcAft>
              <a:buClr>
                <a:schemeClr val="dk1"/>
              </a:buClr>
              <a:buSzPts val="2000"/>
              <a:buFont typeface="Trebuchet MS"/>
              <a:buNone/>
              <a:defRPr sz="2000">
                <a:solidFill>
                  <a:schemeClr val="dk2"/>
                </a:solidFill>
              </a:defRPr>
            </a:lvl1pPr>
            <a:lvl2pPr indent="-228600" lvl="1" marL="914400" algn="l">
              <a:lnSpc>
                <a:spcPct val="90000"/>
              </a:lnSpc>
              <a:spcBef>
                <a:spcPts val="833"/>
              </a:spcBef>
              <a:spcAft>
                <a:spcPts val="0"/>
              </a:spcAft>
              <a:buClr>
                <a:schemeClr val="dk1"/>
              </a:buClr>
              <a:buSzPts val="1800"/>
              <a:buFont typeface="Trebuchet MS"/>
              <a:buNone/>
              <a:defRPr sz="1800">
                <a:solidFill>
                  <a:schemeClr val="dk2"/>
                </a:solidFill>
              </a:defRPr>
            </a:lvl2pPr>
            <a:lvl3pPr indent="-228600" lvl="2" marL="1371600" algn="l">
              <a:lnSpc>
                <a:spcPct val="90000"/>
              </a:lnSpc>
              <a:spcBef>
                <a:spcPts val="833"/>
              </a:spcBef>
              <a:spcAft>
                <a:spcPts val="0"/>
              </a:spcAft>
              <a:buClr>
                <a:schemeClr val="dk1"/>
              </a:buClr>
              <a:buSzPts val="1600"/>
              <a:buFont typeface="Trebuchet MS"/>
              <a:buNone/>
              <a:defRPr sz="1600">
                <a:solidFill>
                  <a:schemeClr val="dk2"/>
                </a:solidFill>
              </a:defRPr>
            </a:lvl3pPr>
            <a:lvl4pPr indent="-419100" lvl="3" marL="1828800" algn="l">
              <a:spcBef>
                <a:spcPts val="833"/>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8" name="Google Shape;48;p9"/>
          <p:cNvSpPr txBox="1"/>
          <p:nvPr>
            <p:ph idx="2" type="body"/>
          </p:nvPr>
        </p:nvSpPr>
        <p:spPr>
          <a:xfrm>
            <a:off x="865387" y="3913996"/>
            <a:ext cx="7007337"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9" name="Google Shape;49;p9"/>
          <p:cNvSpPr/>
          <p:nvPr/>
        </p:nvSpPr>
        <p:spPr>
          <a:xfrm>
            <a:off x="0" y="9499859"/>
            <a:ext cx="18288001" cy="7871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50"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b="0" l="0" r="0" t="0"/>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cap="flat" cmpd="sng" w="9525">
            <a:solidFill>
              <a:srgbClr val="595959"/>
            </a:solidFill>
            <a:prstDash val="solid"/>
            <a:round/>
            <a:headEnd len="sm" w="sm" type="none"/>
            <a:tailEnd len="sm" w="sm" type="none"/>
          </a:ln>
        </p:spPr>
      </p:cxnSp>
      <p:sp>
        <p:nvSpPr>
          <p:cNvPr id="54" name="Google Shape;54;p10"/>
          <p:cNvSpPr txBox="1"/>
          <p:nvPr>
            <p:ph type="title"/>
          </p:nvPr>
        </p:nvSpPr>
        <p:spPr>
          <a:xfrm>
            <a:off x="736469" y="3969678"/>
            <a:ext cx="4500323" cy="2347648"/>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 name="Shape 11"/>
        <p:cNvGrpSpPr/>
        <p:nvPr/>
      </p:nvGrpSpPr>
      <p:grpSpPr>
        <a:xfrm>
          <a:off x="0" y="0"/>
          <a:ext cx="0" cy="0"/>
          <a:chOff x="0" y="0"/>
          <a:chExt cx="0" cy="0"/>
        </a:xfrm>
      </p:grpSpPr>
      <p:pic>
        <p:nvPicPr>
          <p:cNvPr id="12" name="Google Shape;12;p1"/>
          <p:cNvPicPr preferRelativeResize="0"/>
          <p:nvPr/>
        </p:nvPicPr>
        <p:blipFill rotWithShape="1">
          <a:blip r:embed="rId1">
            <a:alphaModFix/>
          </a:blip>
          <a:srcRect b="0" l="0" r="0" t="0"/>
          <a:stretch/>
        </p:blipFill>
        <p:spPr>
          <a:xfrm>
            <a:off x="0" y="0"/>
            <a:ext cx="18300493" cy="10287000"/>
          </a:xfrm>
          <a:prstGeom prst="rect">
            <a:avLst/>
          </a:prstGeom>
          <a:noFill/>
          <a:ln>
            <a:noFill/>
          </a:ln>
        </p:spPr>
      </p:pic>
      <p:sp>
        <p:nvSpPr>
          <p:cNvPr id="13" name="Google Shape;13;p1"/>
          <p:cNvSpPr txBox="1"/>
          <p:nvPr>
            <p:ph type="title"/>
          </p:nvPr>
        </p:nvSpPr>
        <p:spPr>
          <a:xfrm>
            <a:off x="832906" y="1216221"/>
            <a:ext cx="16622191" cy="98488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4800" u="none" cap="none" strike="noStrike">
                <a:solidFill>
                  <a:srgbClr val="4C4C4C"/>
                </a:solidFill>
                <a:latin typeface="Trebuchet MS"/>
                <a:ea typeface="Trebuchet MS"/>
                <a:cs typeface="Trebuchet MS"/>
                <a:sym typeface="Trebuchet MS"/>
              </a:defRPr>
            </a:lvl1pPr>
            <a:lvl2pPr lvl="1"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9pPr>
          </a:lstStyle>
          <a:p/>
        </p:txBody>
      </p:sp>
      <p:sp>
        <p:nvSpPr>
          <p:cNvPr id="14" name="Google Shape;14;p1"/>
          <p:cNvSpPr txBox="1"/>
          <p:nvPr>
            <p:ph idx="1" type="body"/>
          </p:nvPr>
        </p:nvSpPr>
        <p:spPr>
          <a:xfrm>
            <a:off x="862337" y="3337280"/>
            <a:ext cx="16581552" cy="62237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500"/>
              </a:spcBef>
              <a:spcAft>
                <a:spcPts val="0"/>
              </a:spcAft>
              <a:buClr>
                <a:schemeClr val="dk1"/>
              </a:buClr>
              <a:buSzPts val="2400"/>
              <a:buFont typeface="Trebuchet MS"/>
              <a:buNone/>
              <a:defRPr b="0" i="0" sz="24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1500"/>
              </a:spcBef>
              <a:spcAft>
                <a:spcPts val="0"/>
              </a:spcAft>
              <a:buClr>
                <a:schemeClr val="dk1"/>
              </a:buClr>
              <a:buSzPts val="2000"/>
              <a:buFont typeface="Trebuchet MS"/>
              <a:buNone/>
              <a:defRPr b="0" i="0" sz="20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15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3pPr>
            <a:lvl4pPr indent="-440245" lvl="3" marL="1828800" marR="0" rtl="0" algn="l">
              <a:spcBef>
                <a:spcPts val="1500"/>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4pPr>
            <a:lvl5pPr indent="-440245" lvl="4" marL="22860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5pPr>
            <a:lvl6pPr indent="-440245" lvl="5" marL="27432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6pPr>
            <a:lvl7pPr indent="-440245" lvl="6" marL="32004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7pPr>
            <a:lvl8pPr indent="-440245" lvl="7" marL="36576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8pPr>
            <a:lvl9pPr indent="-440245" lvl="8" marL="41148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9pPr>
          </a:lstStyle>
          <a:p/>
        </p:txBody>
      </p:sp>
      <p:sp>
        <p:nvSpPr>
          <p:cNvPr id="15" name="Google Shape;15;p1"/>
          <p:cNvSpPr txBox="1"/>
          <p:nvPr/>
        </p:nvSpPr>
        <p:spPr>
          <a:xfrm>
            <a:off x="16914523" y="9934596"/>
            <a:ext cx="535045" cy="2308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0" i="0" lang="en-US" sz="1167" u="none" cap="none" strike="noStrike">
                <a:solidFill>
                  <a:schemeClr val="lt1"/>
                </a:solidFill>
                <a:latin typeface="Trebuchet MS"/>
                <a:ea typeface="Trebuchet MS"/>
                <a:cs typeface="Trebuchet MS"/>
                <a:sym typeface="Trebuchet MS"/>
              </a:rPr>
              <a:t>‹#›</a:t>
            </a:fld>
            <a:r>
              <a:rPr b="0" i="0" lang="en-US" sz="1500" u="none" cap="none" strike="noStrike">
                <a:solidFill>
                  <a:schemeClr val="lt1"/>
                </a:solidFill>
                <a:latin typeface="Century Gothic"/>
                <a:ea typeface="Century Gothic"/>
                <a:cs typeface="Century Gothic"/>
                <a:sym typeface="Century Gothic"/>
              </a:rPr>
              <a:t> </a:t>
            </a:r>
            <a:endParaRPr b="0" i="0" sz="15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24.png"/><Relationship Id="rId8" Type="http://schemas.openxmlformats.org/officeDocument/2006/relationships/image" Target="../media/image25.png"/></Relationships>
</file>

<file path=ppt/slides/_rels/slide22.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24.png"/><Relationship Id="rId8"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crail.incubator.apache.org/blog/2018/08/sql-p1.html" TargetMode="Externa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41.png"/><Relationship Id="rId8"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41.png"/><Relationship Id="rId8"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blog.dask.org/2019/06/27/single-gpu-cupy-benchmark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blog.dask.org/2019/01/03/dask-array-gpus-first-steps" TargetMode="External"/><Relationship Id="rId4" Type="http://schemas.openxmlformats.org/officeDocument/2006/relationships/hyperlink" Target="https://blog.dask.org/2019/01/03/dask-array-gpus-first-step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hyperlink" Target="https://youtu.be/gV0cykgsTPM" TargetMode="External"/><Relationship Id="rId6" Type="http://schemas.openxmlformats.org/officeDocument/2006/relationships/hyperlink" Target="https://youtu.be/R5CiXti_MW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github.com/rapidsai/cusignal/tree/branch-0.13/notebooks"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9.png"/><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20" Type="http://schemas.openxmlformats.org/officeDocument/2006/relationships/image" Target="../media/image129.png"/><Relationship Id="rId22" Type="http://schemas.openxmlformats.org/officeDocument/2006/relationships/image" Target="../media/image79.png"/><Relationship Id="rId21" Type="http://schemas.openxmlformats.org/officeDocument/2006/relationships/image" Target="../media/image77.png"/><Relationship Id="rId24" Type="http://schemas.openxmlformats.org/officeDocument/2006/relationships/image" Target="../media/image78.png"/><Relationship Id="rId23"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9.png"/><Relationship Id="rId4" Type="http://schemas.openxmlformats.org/officeDocument/2006/relationships/image" Target="../media/image60.png"/><Relationship Id="rId9" Type="http://schemas.openxmlformats.org/officeDocument/2006/relationships/image" Target="../media/image73.png"/><Relationship Id="rId26" Type="http://schemas.openxmlformats.org/officeDocument/2006/relationships/image" Target="../media/image81.png"/><Relationship Id="rId25" Type="http://schemas.openxmlformats.org/officeDocument/2006/relationships/image" Target="../media/image22.png"/><Relationship Id="rId28" Type="http://schemas.openxmlformats.org/officeDocument/2006/relationships/image" Target="../media/image82.png"/><Relationship Id="rId27" Type="http://schemas.openxmlformats.org/officeDocument/2006/relationships/image" Target="../media/image83.png"/><Relationship Id="rId5" Type="http://schemas.openxmlformats.org/officeDocument/2006/relationships/image" Target="../media/image61.png"/><Relationship Id="rId6" Type="http://schemas.openxmlformats.org/officeDocument/2006/relationships/image" Target="../media/image65.png"/><Relationship Id="rId29" Type="http://schemas.openxmlformats.org/officeDocument/2006/relationships/image" Target="../media/image87.png"/><Relationship Id="rId7" Type="http://schemas.openxmlformats.org/officeDocument/2006/relationships/image" Target="../media/image62.png"/><Relationship Id="rId8" Type="http://schemas.openxmlformats.org/officeDocument/2006/relationships/image" Target="../media/image66.png"/><Relationship Id="rId31" Type="http://schemas.openxmlformats.org/officeDocument/2006/relationships/image" Target="../media/image80.png"/><Relationship Id="rId30" Type="http://schemas.openxmlformats.org/officeDocument/2006/relationships/image" Target="../media/image85.png"/><Relationship Id="rId11" Type="http://schemas.openxmlformats.org/officeDocument/2006/relationships/image" Target="../media/image72.png"/><Relationship Id="rId10" Type="http://schemas.openxmlformats.org/officeDocument/2006/relationships/image" Target="../media/image67.png"/><Relationship Id="rId32" Type="http://schemas.openxmlformats.org/officeDocument/2006/relationships/image" Target="../media/image89.png"/><Relationship Id="rId13" Type="http://schemas.openxmlformats.org/officeDocument/2006/relationships/image" Target="../media/image74.png"/><Relationship Id="rId12" Type="http://schemas.openxmlformats.org/officeDocument/2006/relationships/image" Target="../media/image70.png"/><Relationship Id="rId15" Type="http://schemas.openxmlformats.org/officeDocument/2006/relationships/image" Target="../media/image112.png"/><Relationship Id="rId14" Type="http://schemas.openxmlformats.org/officeDocument/2006/relationships/image" Target="../media/image63.png"/><Relationship Id="rId17" Type="http://schemas.openxmlformats.org/officeDocument/2006/relationships/image" Target="../media/image76.png"/><Relationship Id="rId16" Type="http://schemas.openxmlformats.org/officeDocument/2006/relationships/image" Target="../media/image69.png"/><Relationship Id="rId19" Type="http://schemas.openxmlformats.org/officeDocument/2006/relationships/image" Target="../media/image71.png"/><Relationship Id="rId18"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3.png"/><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4.png"/><Relationship Id="rId4" Type="http://schemas.openxmlformats.org/officeDocument/2006/relationships/image" Target="../media/image39.png"/><Relationship Id="rId9" Type="http://schemas.openxmlformats.org/officeDocument/2006/relationships/image" Target="../media/image90.png"/><Relationship Id="rId5" Type="http://schemas.openxmlformats.org/officeDocument/2006/relationships/image" Target="../media/image110.png"/><Relationship Id="rId6" Type="http://schemas.openxmlformats.org/officeDocument/2006/relationships/image" Target="../media/image86.png"/><Relationship Id="rId7" Type="http://schemas.openxmlformats.org/officeDocument/2006/relationships/image" Target="../media/image88.png"/><Relationship Id="rId8" Type="http://schemas.openxmlformats.org/officeDocument/2006/relationships/image" Target="../media/image108.png"/><Relationship Id="rId11" Type="http://schemas.openxmlformats.org/officeDocument/2006/relationships/image" Target="../media/image91.png"/><Relationship Id="rId10" Type="http://schemas.openxmlformats.org/officeDocument/2006/relationships/image" Target="../media/image9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2.png"/><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9.png"/><Relationship Id="rId8"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towardsdatascience.com/python-pandas-at-extreme-performance-912912b1047c" TargetMode="External"/><Relationship Id="rId4" Type="http://schemas.openxmlformats.org/officeDocument/2006/relationships/image" Target="../media/image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rapids.ai/start.html" TargetMode="External"/><Relationship Id="rId4" Type="http://schemas.openxmlformats.org/officeDocument/2006/relationships/hyperlink" Target="https://colab.research.google.com/drive/1XTKHiIcvyL5nuldx0HSL_dUa8yopzy_Y#forceEdit=true&amp;offline=true&amp;sandboxMode=true" TargetMode="External"/><Relationship Id="rId9" Type="http://schemas.openxmlformats.org/officeDocument/2006/relationships/hyperlink" Target="https://github.com/rapidsai/notebooks-extended#intermediate-notebooks" TargetMode="External"/><Relationship Id="rId5" Type="http://schemas.openxmlformats.org/officeDocument/2006/relationships/hyperlink" Target="https://www.youtube.com/channel/UCsoi4wfweA3I5FsPgyQnnqw?view_as=subscriber" TargetMode="External"/><Relationship Id="rId6" Type="http://schemas.openxmlformats.org/officeDocument/2006/relationships/hyperlink" Target="https://medium.com/rapids-ai" TargetMode="External"/><Relationship Id="rId7" Type="http://schemas.openxmlformats.org/officeDocument/2006/relationships/hyperlink" Target="https://github.com/rapidsai" TargetMode="External"/><Relationship Id="rId8" Type="http://schemas.openxmlformats.org/officeDocument/2006/relationships/hyperlink" Target="https://github.com/rapidsai/notebooks-extended#getting-started-notebooks" TargetMode="External"/><Relationship Id="rId11" Type="http://schemas.openxmlformats.org/officeDocument/2006/relationships/hyperlink" Target="https://github.com/rapidsai/rapidsai-staging/issues/RAPIDSai@googlegroups.com" TargetMode="External"/><Relationship Id="rId10" Type="http://schemas.openxmlformats.org/officeDocument/2006/relationships/hyperlink" Target="https://join.slack.com/t/rapids-goai/shared_invite/enQtMjE0Njg5NDQ1MDQxLTViZWFiYTY5MDA4NWY3OWViODg0YWM1MGQ1NzgzNTQwOWI1YjE3NGFlOTVhYjQzYWQ4YjI4NzljYzhiOGZmMGM" TargetMode="External"/><Relationship Id="rId13" Type="http://schemas.openxmlformats.org/officeDocument/2006/relationships/hyperlink" Target="https://stackoverflow.com/tags/rapids" TargetMode="External"/><Relationship Id="rId12" Type="http://schemas.openxmlformats.org/officeDocument/2006/relationships/hyperlink" Target="https://twitter.com/rapidsai"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rapids.ai/start.html" TargetMode="External"/><Relationship Id="rId4" Type="http://schemas.openxmlformats.org/officeDocument/2006/relationships/image" Target="../media/image1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5.png"/><Relationship Id="rId4" Type="http://schemas.openxmlformats.org/officeDocument/2006/relationships/hyperlink" Target="https://github.com/rapidsai"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https://docs.rapids.ai/" TargetMode="External"/><Relationship Id="rId4" Type="http://schemas.openxmlformats.org/officeDocument/2006/relationships/hyperlink" Target="https://docs.rapids.ai/" TargetMode="External"/><Relationship Id="rId5" Type="http://schemas.openxmlformats.org/officeDocument/2006/relationships/image" Target="../media/image120.png"/><Relationship Id="rId6" Type="http://schemas.openxmlformats.org/officeDocument/2006/relationships/image" Target="../media/image1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9.png"/><Relationship Id="rId4" Type="http://schemas.openxmlformats.org/officeDocument/2006/relationships/image" Target="../media/image96.png"/><Relationship Id="rId5" Type="http://schemas.openxmlformats.org/officeDocument/2006/relationships/hyperlink" Target="https://github.com/rapidsai" TargetMode="External"/><Relationship Id="rId6" Type="http://schemas.openxmlformats.org/officeDocument/2006/relationships/hyperlink" Target="https://medium.com/rapids-ai"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5.png"/><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97.png"/><Relationship Id="rId4" Type="http://schemas.openxmlformats.org/officeDocument/2006/relationships/image" Target="../media/image107.png"/><Relationship Id="rId9" Type="http://schemas.openxmlformats.org/officeDocument/2006/relationships/hyperlink" Target="https://rapids-goai.slack.com/join/shared_invite/enQtMjE0Njg5NDQ1MDQxLTJiN2FkNTFkYmQ2YjY1OGI4NTc5Y2NlODQ3ZDdiODEwYmRiNTFhMzNlNTU5ZWJhZjA3NTg4NDZkMThkNTkxMGQ" TargetMode="External"/><Relationship Id="rId5" Type="http://schemas.openxmlformats.org/officeDocument/2006/relationships/image" Target="../media/image103.png"/><Relationship Id="rId6" Type="http://schemas.openxmlformats.org/officeDocument/2006/relationships/image" Target="../media/image101.png"/><Relationship Id="rId7" Type="http://schemas.openxmlformats.org/officeDocument/2006/relationships/hyperlink" Target="https://groups.google.com/forum/#!forum/rapidsai" TargetMode="External"/><Relationship Id="rId8" Type="http://schemas.openxmlformats.org/officeDocument/2006/relationships/hyperlink" Target="https://hub.docker.com/r/rapidsai/rapidsai" TargetMode="External"/><Relationship Id="rId10" Type="http://schemas.openxmlformats.org/officeDocument/2006/relationships/hyperlink" Target="https://stackoverflow.com/tags/rapids"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02.png"/><Relationship Id="rId4" Type="http://schemas.openxmlformats.org/officeDocument/2006/relationships/image" Target="../media/image106.png"/><Relationship Id="rId5" Type="http://schemas.openxmlformats.org/officeDocument/2006/relationships/image" Target="../media/image104.png"/><Relationship Id="rId6" Type="http://schemas.openxmlformats.org/officeDocument/2006/relationships/image" Target="../media/image109.png"/><Relationship Id="rId7" Type="http://schemas.openxmlformats.org/officeDocument/2006/relationships/image" Target="../media/image1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hyperlink" Target="https://docs.rapids.ai/" TargetMode="External"/><Relationship Id="rId4" Type="http://schemas.openxmlformats.org/officeDocument/2006/relationships/image" Target="../media/image120.png"/><Relationship Id="rId5" Type="http://schemas.openxmlformats.org/officeDocument/2006/relationships/image" Target="../media/image12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0.png"/><Relationship Id="rId4" Type="http://schemas.openxmlformats.org/officeDocument/2006/relationships/hyperlink" Target="https://docs.rapids.ai/"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1.png"/><Relationship Id="rId4" Type="http://schemas.openxmlformats.org/officeDocument/2006/relationships/image" Target="../media/image114.png"/><Relationship Id="rId9" Type="http://schemas.openxmlformats.org/officeDocument/2006/relationships/hyperlink" Target="https://ngc.nvidia.com/registry/nvidia-rapidsai-rapidsai" TargetMode="External"/><Relationship Id="rId5" Type="http://schemas.openxmlformats.org/officeDocument/2006/relationships/image" Target="../media/image115.png"/><Relationship Id="rId6" Type="http://schemas.openxmlformats.org/officeDocument/2006/relationships/image" Target="../media/image117.png"/><Relationship Id="rId7" Type="http://schemas.openxmlformats.org/officeDocument/2006/relationships/hyperlink" Target="https://github.com/rapidsai" TargetMode="External"/><Relationship Id="rId8" Type="http://schemas.openxmlformats.org/officeDocument/2006/relationships/hyperlink" Target="https://anaconda.org/rapidsai/" TargetMode="External"/><Relationship Id="rId10" Type="http://schemas.openxmlformats.org/officeDocument/2006/relationships/hyperlink" Target="https://hub.docker.com/r/rapidsai/rapidsai/"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18.png"/><Relationship Id="rId4" Type="http://schemas.openxmlformats.org/officeDocument/2006/relationships/image" Target="../media/image130.png"/><Relationship Id="rId9" Type="http://schemas.openxmlformats.org/officeDocument/2006/relationships/image" Target="../media/image125.png"/><Relationship Id="rId5" Type="http://schemas.openxmlformats.org/officeDocument/2006/relationships/image" Target="../media/image119.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10" Type="http://schemas.openxmlformats.org/officeDocument/2006/relationships/image" Target="../media/image12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8.png"/><Relationship Id="rId4" Type="http://schemas.openxmlformats.org/officeDocument/2006/relationships/image" Target="../media/image124.png"/><Relationship Id="rId9" Type="http://schemas.openxmlformats.org/officeDocument/2006/relationships/hyperlink" Target="https://rapids.ai/" TargetMode="External"/><Relationship Id="rId5" Type="http://schemas.openxmlformats.org/officeDocument/2006/relationships/image" Target="../media/image39.png"/><Relationship Id="rId6" Type="http://schemas.openxmlformats.org/officeDocument/2006/relationships/image" Target="../media/image22.png"/><Relationship Id="rId7" Type="http://schemas.openxmlformats.org/officeDocument/2006/relationships/hyperlink" Target="https://arrow.apache.org/" TargetMode="External"/><Relationship Id="rId8" Type="http://schemas.openxmlformats.org/officeDocument/2006/relationships/hyperlink" Target="http://gpuopenanalytics.com/" TargetMode="External"/><Relationship Id="rId10" Type="http://schemas.openxmlformats.org/officeDocument/2006/relationships/hyperlink" Target="https://dask.or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hyperlink" Target="mailto:joshuap@nvidia.com" TargetMode="External"/><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idx="1" type="subTitle"/>
          </p:nvPr>
        </p:nvSpPr>
        <p:spPr>
          <a:xfrm>
            <a:off x="1205562" y="8885844"/>
            <a:ext cx="15876876" cy="424732"/>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SzPts val="2000"/>
              <a:buFont typeface="Trebuchet MS"/>
              <a:buNone/>
            </a:pPr>
            <a:r>
              <a:rPr lang="en-US"/>
              <a:t>Joshua Patterson – Senior Director, RAPIDS Engineering</a:t>
            </a:r>
            <a:endParaRPr/>
          </a:p>
          <a:p>
            <a:pPr indent="0" lvl="0" marL="0" rtl="0" algn="r">
              <a:lnSpc>
                <a:spcPct val="90000"/>
              </a:lnSpc>
              <a:spcBef>
                <a:spcPts val="0"/>
              </a:spcBef>
              <a:spcAft>
                <a:spcPts val="0"/>
              </a:spcAft>
              <a:buSzPts val="2000"/>
              <a:buFont typeface="Trebuchet MS"/>
              <a:buNone/>
            </a:pPr>
            <a:r>
              <a:t/>
            </a:r>
            <a:endParaRPr/>
          </a:p>
        </p:txBody>
      </p:sp>
      <p:sp>
        <p:nvSpPr>
          <p:cNvPr id="76" name="Google Shape;76;p16"/>
          <p:cNvSpPr txBox="1"/>
          <p:nvPr>
            <p:ph type="title"/>
          </p:nvPr>
        </p:nvSpPr>
        <p:spPr>
          <a:xfrm>
            <a:off x="1934869" y="3049686"/>
            <a:ext cx="14418262" cy="1638092"/>
          </a:xfrm>
          <a:prstGeom prst="rect">
            <a:avLst/>
          </a:prstGeom>
          <a:noFill/>
          <a:ln>
            <a:noFill/>
          </a:ln>
        </p:spPr>
        <p:txBody>
          <a:bodyPr anchorCtr="0" anchor="t" bIns="76150" lIns="152375" spcFirstLastPara="1" rIns="152375" wrap="square" tIns="76150">
            <a:noAutofit/>
          </a:bodyPr>
          <a:lstStyle/>
          <a:p>
            <a:pPr indent="0" lvl="0" marL="0" rtl="0" algn="ctr">
              <a:lnSpc>
                <a:spcPct val="90000"/>
              </a:lnSpc>
              <a:spcBef>
                <a:spcPts val="0"/>
              </a:spcBef>
              <a:spcAft>
                <a:spcPts val="0"/>
              </a:spcAft>
              <a:buNone/>
            </a:pPr>
            <a:r>
              <a:rPr lang="en-US"/>
              <a:t>The Platform Inside and Out</a:t>
            </a:r>
            <a:endParaRPr/>
          </a:p>
          <a:p>
            <a:pPr indent="0" lvl="0" marL="0" rtl="0" algn="ctr">
              <a:lnSpc>
                <a:spcPct val="90000"/>
              </a:lnSpc>
              <a:spcBef>
                <a:spcPts val="0"/>
              </a:spcBef>
              <a:spcAft>
                <a:spcPts val="0"/>
              </a:spcAft>
              <a:buNone/>
            </a:pPr>
            <a:r>
              <a:rPr lang="en-US"/>
              <a:t>Release 0.14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25"/>
          <p:cNvSpPr txBox="1"/>
          <p:nvPr>
            <p:ph type="title"/>
          </p:nvPr>
        </p:nvSpPr>
        <p:spPr>
          <a:xfrm>
            <a:off x="3106785" y="3998553"/>
            <a:ext cx="12074400" cy="2289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RAPIDS 0.14 Release Summary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26"/>
          <p:cNvSpPr txBox="1"/>
          <p:nvPr>
            <p:ph idx="1" type="body"/>
          </p:nvPr>
        </p:nvSpPr>
        <p:spPr>
          <a:xfrm>
            <a:off x="861250" y="1992150"/>
            <a:ext cx="16581000" cy="7219200"/>
          </a:xfrm>
          <a:prstGeom prst="rect">
            <a:avLst/>
          </a:prstGeom>
        </p:spPr>
        <p:txBody>
          <a:bodyPr anchorCtr="0" anchor="t" bIns="45700" lIns="91425" spcFirstLastPara="1" rIns="91425" wrap="square" tIns="45700">
            <a:noAutofit/>
          </a:bodyPr>
          <a:lstStyle/>
          <a:p>
            <a:pPr indent="-552450" lvl="0" marL="762000" rtl="0" algn="l">
              <a:lnSpc>
                <a:spcPct val="100000"/>
              </a:lnSpc>
              <a:spcBef>
                <a:spcPts val="0"/>
              </a:spcBef>
              <a:spcAft>
                <a:spcPts val="0"/>
              </a:spcAft>
              <a:buClr>
                <a:srgbClr val="24292E"/>
              </a:buClr>
              <a:buSzPts val="2700"/>
              <a:buFont typeface="Arial"/>
              <a:buChar char="●"/>
            </a:pPr>
            <a:r>
              <a:rPr b="1" lang="en-US" sz="2700">
                <a:solidFill>
                  <a:srgbClr val="24292E"/>
                </a:solidFill>
              </a:rPr>
              <a:t>cuDF</a:t>
            </a:r>
            <a:r>
              <a:rPr lang="en-US" sz="2700">
                <a:solidFill>
                  <a:srgbClr val="24292E"/>
                </a:solidFill>
              </a:rPr>
              <a:t> drops libcudf legacy code, greatly improves API documentation, and adds bug fixes as well as performance and memory usage optimizations</a:t>
            </a:r>
            <a:endParaRPr sz="2700">
              <a:solidFill>
                <a:srgbClr val="24292E"/>
              </a:solidFill>
            </a:endParaRPr>
          </a:p>
          <a:p>
            <a:pPr indent="-552450" lvl="0" marL="762000" rtl="0" algn="l">
              <a:lnSpc>
                <a:spcPct val="100000"/>
              </a:lnSpc>
              <a:spcBef>
                <a:spcPts val="1700"/>
              </a:spcBef>
              <a:spcAft>
                <a:spcPts val="0"/>
              </a:spcAft>
              <a:buClr>
                <a:srgbClr val="24292E"/>
              </a:buClr>
              <a:buSzPts val="2700"/>
              <a:buFont typeface="Arial"/>
              <a:buChar char="●"/>
            </a:pPr>
            <a:r>
              <a:rPr b="1" lang="en-US" sz="2700">
                <a:solidFill>
                  <a:srgbClr val="24292E"/>
                </a:solidFill>
              </a:rPr>
              <a:t>cuML</a:t>
            </a:r>
            <a:r>
              <a:rPr b="1" lang="en-US" sz="2700">
                <a:solidFill>
                  <a:srgbClr val="24292E"/>
                </a:solidFill>
              </a:rPr>
              <a:t> </a:t>
            </a:r>
            <a:r>
              <a:rPr lang="en-US" sz="2700">
                <a:solidFill>
                  <a:srgbClr val="24292E"/>
                </a:solidFill>
              </a:rPr>
              <a:t>machine learning library adds support for flexible data formats (inputs from Pandas, NumPy, cuDF or GPU) for all models, weighted K-means, and MNMG coordinate descent</a:t>
            </a:r>
            <a:endParaRPr sz="2700">
              <a:solidFill>
                <a:srgbClr val="24292E"/>
              </a:solidFill>
            </a:endParaRPr>
          </a:p>
          <a:p>
            <a:pPr indent="-552450" lvl="0" marL="762000" rtl="0" algn="l">
              <a:lnSpc>
                <a:spcPct val="100000"/>
              </a:lnSpc>
              <a:spcBef>
                <a:spcPts val="1700"/>
              </a:spcBef>
              <a:spcAft>
                <a:spcPts val="0"/>
              </a:spcAft>
              <a:buClr>
                <a:srgbClr val="24292E"/>
              </a:buClr>
              <a:buSzPts val="2700"/>
              <a:buFont typeface="Arial"/>
              <a:buChar char="●"/>
            </a:pPr>
            <a:r>
              <a:rPr b="1" lang="en-US" sz="2700">
                <a:solidFill>
                  <a:srgbClr val="24292E"/>
                </a:solidFill>
              </a:rPr>
              <a:t>cuGraph</a:t>
            </a:r>
            <a:r>
              <a:rPr lang="en-US" sz="2700">
                <a:solidFill>
                  <a:srgbClr val="24292E"/>
                </a:solidFill>
              </a:rPr>
              <a:t> major improvement to the Louvain algorithm, new Betweenness Centrality, added Force Atlas 2, finished the big refactoring effort </a:t>
            </a:r>
            <a:endParaRPr sz="2700">
              <a:solidFill>
                <a:srgbClr val="24292E"/>
              </a:solidFill>
            </a:endParaRPr>
          </a:p>
          <a:p>
            <a:pPr indent="-552450" lvl="0" marL="762000" rtl="0" algn="l">
              <a:lnSpc>
                <a:spcPct val="100000"/>
              </a:lnSpc>
              <a:spcBef>
                <a:spcPts val="1700"/>
              </a:spcBef>
              <a:spcAft>
                <a:spcPts val="0"/>
              </a:spcAft>
              <a:buClr>
                <a:srgbClr val="24292E"/>
              </a:buClr>
              <a:buSzPts val="2700"/>
              <a:buFont typeface="Arial"/>
              <a:buChar char="●"/>
            </a:pPr>
            <a:r>
              <a:rPr b="1" lang="en-US" sz="2700">
                <a:solidFill>
                  <a:srgbClr val="24292E"/>
                </a:solidFill>
              </a:rPr>
              <a:t>UCX-Py</a:t>
            </a:r>
            <a:r>
              <a:rPr lang="en-US" sz="2700">
                <a:solidFill>
                  <a:srgbClr val="24292E"/>
                </a:solidFill>
              </a:rPr>
              <a:t> </a:t>
            </a:r>
            <a:r>
              <a:rPr lang="en-US" sz="2700">
                <a:solidFill>
                  <a:srgbClr val="24292E"/>
                </a:solidFill>
              </a:rPr>
              <a:t>add InfiniBand support as well as Multi-Node Multi-GPU NVLink/InfiniBand tests</a:t>
            </a:r>
            <a:endParaRPr sz="2700">
              <a:solidFill>
                <a:srgbClr val="24292E"/>
              </a:solidFill>
            </a:endParaRPr>
          </a:p>
          <a:p>
            <a:pPr indent="-552450" lvl="0" marL="762000" rtl="0" algn="l">
              <a:lnSpc>
                <a:spcPct val="100000"/>
              </a:lnSpc>
              <a:spcBef>
                <a:spcPts val="1700"/>
              </a:spcBef>
              <a:spcAft>
                <a:spcPts val="0"/>
              </a:spcAft>
              <a:buClr>
                <a:srgbClr val="24292E"/>
              </a:buClr>
              <a:buSzPts val="2700"/>
              <a:buFont typeface="Arial"/>
              <a:buChar char="●"/>
            </a:pPr>
            <a:r>
              <a:rPr b="1" lang="en-US" sz="2700">
                <a:solidFill>
                  <a:srgbClr val="24292E"/>
                </a:solidFill>
              </a:rPr>
              <a:t>BlazingSQL </a:t>
            </a:r>
            <a:r>
              <a:rPr lang="en-US" sz="2700">
                <a:solidFill>
                  <a:srgbClr val="24292E"/>
                </a:solidFill>
              </a:rPr>
              <a:t>now supports out-of-core query execution, which enables queries to operate on datasets dramatically larger than available GPU memory</a:t>
            </a:r>
            <a:endParaRPr sz="2700">
              <a:solidFill>
                <a:srgbClr val="24292E"/>
              </a:solidFill>
            </a:endParaRPr>
          </a:p>
          <a:p>
            <a:pPr indent="-552450" lvl="0" marL="762000" rtl="0" algn="l">
              <a:lnSpc>
                <a:spcPct val="100000"/>
              </a:lnSpc>
              <a:spcBef>
                <a:spcPts val="1700"/>
              </a:spcBef>
              <a:spcAft>
                <a:spcPts val="0"/>
              </a:spcAft>
              <a:buClr>
                <a:srgbClr val="24292E"/>
              </a:buClr>
              <a:buSzPts val="2700"/>
              <a:buFont typeface="Arial"/>
              <a:buChar char="●"/>
            </a:pPr>
            <a:r>
              <a:rPr b="1" lang="en-US" sz="2700">
                <a:solidFill>
                  <a:srgbClr val="24292E"/>
                </a:solidFill>
              </a:rPr>
              <a:t>cuSignal</a:t>
            </a:r>
            <a:r>
              <a:rPr lang="en-US" sz="2700">
                <a:solidFill>
                  <a:srgbClr val="24292E"/>
                </a:solidFill>
              </a:rPr>
              <a:t> major refactoring and </a:t>
            </a:r>
            <a:r>
              <a:rPr lang="en-US" sz="2700">
                <a:solidFill>
                  <a:srgbClr val="24292E"/>
                </a:solidFill>
              </a:rPr>
              <a:t>improvements</a:t>
            </a:r>
            <a:r>
              <a:rPr lang="en-US" sz="2700">
                <a:solidFill>
                  <a:srgbClr val="24292E"/>
                </a:solidFill>
              </a:rPr>
              <a:t> to documentation and sample notesbooks</a:t>
            </a:r>
            <a:endParaRPr sz="2700">
              <a:solidFill>
                <a:srgbClr val="24292E"/>
              </a:solidFill>
            </a:endParaRPr>
          </a:p>
          <a:p>
            <a:pPr indent="-552450" lvl="0" marL="762000" rtl="0" algn="l">
              <a:lnSpc>
                <a:spcPct val="100000"/>
              </a:lnSpc>
              <a:spcBef>
                <a:spcPts val="1700"/>
              </a:spcBef>
              <a:spcAft>
                <a:spcPts val="0"/>
              </a:spcAft>
              <a:buClr>
                <a:srgbClr val="24292E"/>
              </a:buClr>
              <a:buSzPts val="2700"/>
              <a:buFont typeface="Arial"/>
              <a:buChar char="●"/>
            </a:pPr>
            <a:r>
              <a:rPr b="1" lang="en-US" sz="2700">
                <a:solidFill>
                  <a:srgbClr val="24292E"/>
                </a:solidFill>
                <a:highlight>
                  <a:srgbClr val="FFFFFF"/>
                </a:highlight>
              </a:rPr>
              <a:t>cuSpatial</a:t>
            </a:r>
            <a:r>
              <a:rPr lang="en-US" sz="2700">
                <a:solidFill>
                  <a:srgbClr val="24292E"/>
                </a:solidFill>
                <a:highlight>
                  <a:srgbClr val="FFFFFF"/>
                </a:highlight>
              </a:rPr>
              <a:t> adds fast quadtree building and major documentation and API improvements</a:t>
            </a:r>
            <a:endParaRPr sz="2700">
              <a:solidFill>
                <a:srgbClr val="24292E"/>
              </a:solidFill>
              <a:highlight>
                <a:srgbClr val="FFFFFF"/>
              </a:highlight>
            </a:endParaRPr>
          </a:p>
          <a:p>
            <a:pPr indent="-552450" lvl="0" marL="762000" rtl="0" algn="l">
              <a:lnSpc>
                <a:spcPct val="100000"/>
              </a:lnSpc>
              <a:spcBef>
                <a:spcPts val="1700"/>
              </a:spcBef>
              <a:spcAft>
                <a:spcPts val="0"/>
              </a:spcAft>
              <a:buClr>
                <a:srgbClr val="24292E"/>
              </a:buClr>
              <a:buSzPts val="2700"/>
              <a:buFont typeface="Arial"/>
              <a:buChar char="●"/>
            </a:pPr>
            <a:r>
              <a:rPr b="1" lang="en-US" sz="2700">
                <a:solidFill>
                  <a:srgbClr val="24292E"/>
                </a:solidFill>
                <a:highlight>
                  <a:srgbClr val="FFFFFF"/>
                </a:highlight>
              </a:rPr>
              <a:t>cuxfilter</a:t>
            </a:r>
            <a:r>
              <a:rPr lang="en-US" sz="2700">
                <a:solidFill>
                  <a:srgbClr val="24292E"/>
                </a:solidFill>
                <a:highlight>
                  <a:srgbClr val="FFFFFF"/>
                </a:highlight>
              </a:rPr>
              <a:t> adds dask cuDF support, groupby optimizations, chart autoscaling and other general improvements</a:t>
            </a:r>
            <a:endParaRPr sz="2700">
              <a:solidFill>
                <a:srgbClr val="24292E"/>
              </a:solidFill>
              <a:highlight>
                <a:srgbClr val="FFFFFF"/>
              </a:highlight>
            </a:endParaRPr>
          </a:p>
          <a:p>
            <a:pPr indent="-552450" lvl="0" marL="762000" rtl="0" algn="l">
              <a:lnSpc>
                <a:spcPct val="100000"/>
              </a:lnSpc>
              <a:spcBef>
                <a:spcPts val="1700"/>
              </a:spcBef>
              <a:spcAft>
                <a:spcPts val="0"/>
              </a:spcAft>
              <a:buClr>
                <a:srgbClr val="24292E"/>
              </a:buClr>
              <a:buSzPts val="2700"/>
              <a:buFont typeface="Arial"/>
              <a:buChar char="●"/>
            </a:pPr>
            <a:r>
              <a:rPr b="1" lang="en-US" sz="2700">
                <a:solidFill>
                  <a:srgbClr val="24292E"/>
                </a:solidFill>
                <a:highlight>
                  <a:schemeClr val="lt1"/>
                </a:highlight>
              </a:rPr>
              <a:t>RMM</a:t>
            </a:r>
            <a:r>
              <a:rPr lang="en-US" sz="2700">
                <a:solidFill>
                  <a:srgbClr val="24292E"/>
                </a:solidFill>
                <a:highlight>
                  <a:schemeClr val="lt1"/>
                </a:highlight>
              </a:rPr>
              <a:t> adds fast logging of allocations/deallocations and an uninitialized vector container</a:t>
            </a:r>
            <a:endParaRPr sz="2700">
              <a:solidFill>
                <a:srgbClr val="24292E"/>
              </a:solidFill>
              <a:highlight>
                <a:srgbClr val="FFFFFF"/>
              </a:highlight>
            </a:endParaRPr>
          </a:p>
          <a:p>
            <a:pPr indent="0" lvl="0" marL="762000" rtl="0" algn="l">
              <a:lnSpc>
                <a:spcPct val="100000"/>
              </a:lnSpc>
              <a:spcBef>
                <a:spcPts val="1700"/>
              </a:spcBef>
              <a:spcAft>
                <a:spcPts val="1700"/>
              </a:spcAft>
              <a:buNone/>
            </a:pPr>
            <a:r>
              <a:t/>
            </a:r>
            <a:endParaRPr sz="2700">
              <a:solidFill>
                <a:srgbClr val="24292E"/>
              </a:solidFill>
              <a:highlight>
                <a:srgbClr val="FFFFFF"/>
              </a:highlight>
            </a:endParaRPr>
          </a:p>
        </p:txBody>
      </p:sp>
      <p:sp>
        <p:nvSpPr>
          <p:cNvPr id="668" name="Google Shape;668;p26"/>
          <p:cNvSpPr txBox="1"/>
          <p:nvPr>
            <p:ph type="title"/>
          </p:nvPr>
        </p:nvSpPr>
        <p:spPr>
          <a:xfrm>
            <a:off x="833247" y="870710"/>
            <a:ext cx="16626900" cy="984900"/>
          </a:xfrm>
          <a:prstGeom prst="rect">
            <a:avLst/>
          </a:prstGeom>
          <a:noFill/>
          <a:ln>
            <a:noFill/>
          </a:ln>
        </p:spPr>
        <p:txBody>
          <a:bodyPr anchorCtr="0" anchor="b" bIns="76175" lIns="152375" spcFirstLastPara="1" rIns="152375" wrap="square" tIns="76175">
            <a:noAutofit/>
          </a:bodyPr>
          <a:lstStyle/>
          <a:p>
            <a:pPr indent="0" lvl="0" marL="0" rtl="0" algn="ctr">
              <a:lnSpc>
                <a:spcPct val="90000"/>
              </a:lnSpc>
              <a:spcBef>
                <a:spcPts val="0"/>
              </a:spcBef>
              <a:spcAft>
                <a:spcPts val="0"/>
              </a:spcAft>
              <a:buNone/>
            </a:pPr>
            <a:r>
              <a:rPr lang="en-US"/>
              <a:t>What’s New in Release 0.14?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27"/>
          <p:cNvSpPr txBox="1"/>
          <p:nvPr>
            <p:ph idx="1" type="body"/>
          </p:nvPr>
        </p:nvSpPr>
        <p:spPr>
          <a:xfrm>
            <a:off x="861250" y="3232125"/>
            <a:ext cx="4323600" cy="531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700">
                <a:solidFill>
                  <a:schemeClr val="dk2"/>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rgbClr val="24292E"/>
              </a:solidFill>
            </a:endParaRPr>
          </a:p>
        </p:txBody>
      </p:sp>
      <p:sp>
        <p:nvSpPr>
          <p:cNvPr id="675" name="Google Shape;675;p27"/>
          <p:cNvSpPr txBox="1"/>
          <p:nvPr>
            <p:ph type="title"/>
          </p:nvPr>
        </p:nvSpPr>
        <p:spPr>
          <a:xfrm>
            <a:off x="833247" y="870710"/>
            <a:ext cx="16626900" cy="984900"/>
          </a:xfrm>
          <a:prstGeom prst="rect">
            <a:avLst/>
          </a:prstGeom>
          <a:noFill/>
          <a:ln>
            <a:noFill/>
          </a:ln>
        </p:spPr>
        <p:txBody>
          <a:bodyPr anchorCtr="0" anchor="b" bIns="76175" lIns="152375" spcFirstLastPara="1" rIns="152375" wrap="square" tIns="76175">
            <a:noAutofit/>
          </a:bodyPr>
          <a:lstStyle/>
          <a:p>
            <a:pPr indent="0" lvl="0" marL="0" rtl="0" algn="l">
              <a:lnSpc>
                <a:spcPct val="90000"/>
              </a:lnSpc>
              <a:spcBef>
                <a:spcPts val="0"/>
              </a:spcBef>
              <a:spcAft>
                <a:spcPts val="0"/>
              </a:spcAft>
              <a:buNone/>
            </a:pPr>
            <a:r>
              <a:rPr lang="en-US"/>
              <a:t>RAPIDS Everywhere</a:t>
            </a:r>
            <a:endParaRPr/>
          </a:p>
        </p:txBody>
      </p:sp>
      <p:sp>
        <p:nvSpPr>
          <p:cNvPr id="676" name="Google Shape;676;p27"/>
          <p:cNvSpPr txBox="1"/>
          <p:nvPr/>
        </p:nvSpPr>
        <p:spPr>
          <a:xfrm>
            <a:off x="833250" y="1855711"/>
            <a:ext cx="16626900" cy="665400"/>
          </a:xfrm>
          <a:prstGeom prst="rect">
            <a:avLst/>
          </a:prstGeom>
          <a:noFill/>
          <a:ln>
            <a:noFill/>
          </a:ln>
        </p:spPr>
        <p:txBody>
          <a:bodyPr anchorCtr="0" anchor="t" bIns="76175" lIns="152375" spcFirstLastPara="1" rIns="152375" wrap="square" tIns="76175">
            <a:noAutofit/>
          </a:bodyPr>
          <a:lstStyle/>
          <a:p>
            <a:pPr indent="-508000" lvl="0" marL="508000" marR="0" rtl="0" algn="l">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677" name="Google Shape;677;p27"/>
          <p:cNvPicPr preferRelativeResize="0"/>
          <p:nvPr/>
        </p:nvPicPr>
        <p:blipFill>
          <a:blip r:embed="rId3">
            <a:alphaModFix/>
          </a:blip>
          <a:stretch>
            <a:fillRect/>
          </a:stretch>
        </p:blipFill>
        <p:spPr>
          <a:xfrm>
            <a:off x="8269525" y="870698"/>
            <a:ext cx="8879475" cy="887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28"/>
          <p:cNvSpPr txBox="1"/>
          <p:nvPr>
            <p:ph type="title"/>
          </p:nvPr>
        </p:nvSpPr>
        <p:spPr>
          <a:xfrm>
            <a:off x="3106785" y="3998553"/>
            <a:ext cx="12074430" cy="228989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RAPIDS Core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29"/>
          <p:cNvSpPr/>
          <p:nvPr/>
        </p:nvSpPr>
        <p:spPr>
          <a:xfrm>
            <a:off x="2473019"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Pandas</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Analytics</a:t>
            </a:r>
            <a:endParaRPr b="0" i="0" sz="3600" u="none" cap="none" strike="noStrike">
              <a:solidFill>
                <a:srgbClr val="D6F4F8"/>
              </a:solidFill>
              <a:latin typeface="Arial"/>
              <a:ea typeface="Arial"/>
              <a:cs typeface="Arial"/>
              <a:sym typeface="Arial"/>
            </a:endParaRPr>
          </a:p>
        </p:txBody>
      </p:sp>
      <p:sp>
        <p:nvSpPr>
          <p:cNvPr id="690" name="Google Shape;690;p29"/>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CPU Memory</a:t>
            </a:r>
            <a:endParaRPr b="0" i="0" sz="3888" u="none" cap="none" strike="noStrike">
              <a:solidFill>
                <a:schemeClr val="dk2"/>
              </a:solidFill>
              <a:latin typeface="Arial"/>
              <a:ea typeface="Arial"/>
              <a:cs typeface="Arial"/>
              <a:sym typeface="Arial"/>
            </a:endParaRPr>
          </a:p>
        </p:txBody>
      </p:sp>
      <p:sp>
        <p:nvSpPr>
          <p:cNvPr id="691" name="Google Shape;691;p29"/>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692" name="Google Shape;692;p29"/>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693" name="Google Shape;693;p29"/>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sp>
        <p:nvSpPr>
          <p:cNvPr id="694" name="Google Shape;694;p29"/>
          <p:cNvSpPr/>
          <p:nvPr/>
        </p:nvSpPr>
        <p:spPr>
          <a:xfrm>
            <a:off x="5196927"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Scikit-Learn</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Machine Learning</a:t>
            </a:r>
            <a:endParaRPr b="0" i="0" sz="3600" u="none" cap="none" strike="noStrike">
              <a:solidFill>
                <a:srgbClr val="D6F4F8"/>
              </a:solidFill>
              <a:latin typeface="Arial"/>
              <a:ea typeface="Arial"/>
              <a:cs typeface="Arial"/>
              <a:sym typeface="Arial"/>
            </a:endParaRPr>
          </a:p>
        </p:txBody>
      </p:sp>
      <p:sp>
        <p:nvSpPr>
          <p:cNvPr id="695" name="Google Shape;695;p29"/>
          <p:cNvSpPr/>
          <p:nvPr/>
        </p:nvSpPr>
        <p:spPr>
          <a:xfrm>
            <a:off x="7920836"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NetworkX</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Graph Analytics</a:t>
            </a:r>
            <a:endParaRPr b="0" i="0" sz="3600" u="none" cap="none" strike="noStrike">
              <a:solidFill>
                <a:srgbClr val="D6F4F8"/>
              </a:solidFill>
              <a:latin typeface="Arial"/>
              <a:ea typeface="Arial"/>
              <a:cs typeface="Arial"/>
              <a:sym typeface="Arial"/>
            </a:endParaRPr>
          </a:p>
        </p:txBody>
      </p:sp>
      <p:sp>
        <p:nvSpPr>
          <p:cNvPr id="696" name="Google Shape;696;p29"/>
          <p:cNvSpPr/>
          <p:nvPr/>
        </p:nvSpPr>
        <p:spPr>
          <a:xfrm>
            <a:off x="10644744"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a:t>
            </a:r>
            <a:br>
              <a:rPr b="0" i="0" lang="en-US" sz="1800" u="none" cap="none" strike="noStrike">
                <a:solidFill>
                  <a:schemeClr val="lt1"/>
                </a:solidFill>
                <a:latin typeface="Trebuchet MS"/>
                <a:ea typeface="Trebuchet MS"/>
                <a:cs typeface="Trebuchet MS"/>
                <a:sym typeface="Trebuchet MS"/>
              </a:rPr>
            </a:br>
            <a:r>
              <a:rPr b="0" i="0" lang="en-US" sz="1800" u="none" cap="none" strike="noStrike">
                <a:solidFill>
                  <a:schemeClr val="lt1"/>
                </a:solidFill>
                <a:latin typeface="Trebuchet MS"/>
                <a:ea typeface="Trebuchet MS"/>
                <a:cs typeface="Trebuchet MS"/>
                <a:sym typeface="Trebuchet MS"/>
              </a:rPr>
              <a:t>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Deep Learning</a:t>
            </a:r>
            <a:endParaRPr b="0" i="0" sz="3600" u="none" cap="none" strike="noStrike">
              <a:solidFill>
                <a:srgbClr val="D6F4F8"/>
              </a:solidFill>
              <a:latin typeface="Arial"/>
              <a:ea typeface="Arial"/>
              <a:cs typeface="Arial"/>
              <a:sym typeface="Arial"/>
            </a:endParaRPr>
          </a:p>
        </p:txBody>
      </p:sp>
      <p:sp>
        <p:nvSpPr>
          <p:cNvPr id="697" name="Google Shape;697;p29"/>
          <p:cNvSpPr/>
          <p:nvPr/>
        </p:nvSpPr>
        <p:spPr>
          <a:xfrm>
            <a:off x="13368653" y="5850043"/>
            <a:ext cx="2436280"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Matplotlib</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Visualization</a:t>
            </a:r>
            <a:endParaRPr b="0" i="0" sz="3600" u="none" cap="none" strike="noStrike">
              <a:solidFill>
                <a:srgbClr val="D6F4F8"/>
              </a:solidFill>
              <a:latin typeface="Arial"/>
              <a:ea typeface="Arial"/>
              <a:cs typeface="Arial"/>
              <a:sym typeface="Arial"/>
            </a:endParaRPr>
          </a:p>
        </p:txBody>
      </p:sp>
      <p:sp>
        <p:nvSpPr>
          <p:cNvPr id="698" name="Google Shape;698;p29"/>
          <p:cNvSpPr/>
          <p:nvPr/>
        </p:nvSpPr>
        <p:spPr>
          <a:xfrm>
            <a:off x="2473018" y="4962868"/>
            <a:ext cx="5169960"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699" name="Google Shape;699;p2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Open Source Data Science Ecosystem</a:t>
            </a:r>
            <a:endParaRPr/>
          </a:p>
        </p:txBody>
      </p:sp>
      <p:sp>
        <p:nvSpPr>
          <p:cNvPr id="700" name="Google Shape;700;p2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Familiar Python APIs</a:t>
            </a:r>
            <a:endParaRPr/>
          </a:p>
        </p:txBody>
      </p:sp>
      <p:cxnSp>
        <p:nvCxnSpPr>
          <p:cNvPr id="701" name="Google Shape;701;p29"/>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02" name="Google Shape;702;p29"/>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cxnSp>
        <p:nvCxnSpPr>
          <p:cNvPr id="703" name="Google Shape;703;p29"/>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04" name="Google Shape;704;p29"/>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05" name="Google Shape;705;p29"/>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06" name="Google Shape;706;p29"/>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07" name="Google Shape;707;p29"/>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cxnSp>
        <p:nvCxnSpPr>
          <p:cNvPr id="708" name="Google Shape;708;p29"/>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30"/>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3600" u="none" cap="none" strike="noStrike">
              <a:solidFill>
                <a:srgbClr val="DBBDFF"/>
              </a:solidFill>
              <a:latin typeface="Arial"/>
              <a:ea typeface="Arial"/>
              <a:cs typeface="Arial"/>
              <a:sym typeface="Arial"/>
            </a:endParaRPr>
          </a:p>
        </p:txBody>
      </p:sp>
      <p:cxnSp>
        <p:nvCxnSpPr>
          <p:cNvPr id="715" name="Google Shape;715;p30"/>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716" name="Google Shape;716;p30"/>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717" name="Google Shape;717;p30"/>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718" name="Google Shape;718;p30"/>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719" name="Google Shape;719;p30"/>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720" name="Google Shape;720;p30"/>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21" name="Google Shape;721;p30"/>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722" name="Google Shape;722;p30"/>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723" name="Google Shape;723;p30"/>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724" name="Google Shape;724;p30"/>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Font typeface="Arial"/>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725" name="Google Shape;725;p30"/>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26" name="Google Shape;726;p30"/>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27" name="Google Shape;727;p30"/>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28" name="Google Shape;728;p30"/>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729" name="Google Shape;729;p30"/>
          <p:cNvPicPr preferRelativeResize="0"/>
          <p:nvPr/>
        </p:nvPicPr>
        <p:blipFill rotWithShape="1">
          <a:blip r:embed="rId3">
            <a:alphaModFix/>
          </a:blip>
          <a:srcRect b="0" l="0" r="0" t="0"/>
          <a:stretch/>
        </p:blipFill>
        <p:spPr>
          <a:xfrm>
            <a:off x="7642984" y="7983800"/>
            <a:ext cx="1226463" cy="561140"/>
          </a:xfrm>
          <a:prstGeom prst="rect">
            <a:avLst/>
          </a:prstGeom>
          <a:noFill/>
          <a:ln>
            <a:noFill/>
          </a:ln>
        </p:spPr>
      </p:pic>
      <p:cxnSp>
        <p:nvCxnSpPr>
          <p:cNvPr id="730" name="Google Shape;730;p30"/>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31" name="Google Shape;731;p30"/>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732" name="Google Shape;732;p3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733" name="Google Shape;733;p30"/>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End-to-End Accelerated GPU Data Science</a:t>
            </a:r>
            <a:endParaRPr/>
          </a:p>
        </p:txBody>
      </p:sp>
      <p:cxnSp>
        <p:nvCxnSpPr>
          <p:cNvPr id="734" name="Google Shape;734;p30"/>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31"/>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cxnSp>
        <p:nvCxnSpPr>
          <p:cNvPr id="746" name="Google Shape;746;p32"/>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747" name="Google Shape;747;p32"/>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3600" u="none" cap="none" strike="noStrike">
              <a:solidFill>
                <a:srgbClr val="DBBDFF"/>
              </a:solidFill>
              <a:latin typeface="Arial"/>
              <a:ea typeface="Arial"/>
              <a:cs typeface="Arial"/>
              <a:sym typeface="Arial"/>
            </a:endParaRPr>
          </a:p>
        </p:txBody>
      </p:sp>
      <p:cxnSp>
        <p:nvCxnSpPr>
          <p:cNvPr id="748" name="Google Shape;748;p32"/>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749" name="Google Shape;749;p32"/>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750" name="Google Shape;750;p32"/>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751" name="Google Shape;751;p32"/>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752" name="Google Shape;752;p32"/>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753" name="Google Shape;753;p32"/>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54" name="Google Shape;754;p32"/>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755" name="Google Shape;755;p32"/>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756" name="Google Shape;756;p32"/>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757" name="Google Shape;757;p32"/>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758" name="Google Shape;758;p32"/>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59" name="Google Shape;759;p32"/>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60" name="Google Shape;760;p32"/>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61" name="Google Shape;761;p32"/>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762" name="Google Shape;762;p32"/>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763" name="Google Shape;763;p32"/>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64" name="Google Shape;764;p3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765" name="Google Shape;765;p3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Scaling RAPIDS with Dask</a:t>
            </a:r>
            <a:endParaRPr/>
          </a:p>
        </p:txBody>
      </p:sp>
      <p:sp>
        <p:nvSpPr>
          <p:cNvPr id="766" name="Google Shape;766;p32"/>
          <p:cNvSpPr/>
          <p:nvPr/>
        </p:nvSpPr>
        <p:spPr>
          <a:xfrm>
            <a:off x="1410600" y="2649925"/>
            <a:ext cx="154980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767" name="Google Shape;767;p32"/>
          <p:cNvSpPr/>
          <p:nvPr/>
        </p:nvSpPr>
        <p:spPr>
          <a:xfrm>
            <a:off x="2473018" y="4962868"/>
            <a:ext cx="7900367" cy="562667"/>
          </a:xfrm>
          <a:prstGeom prst="rect">
            <a:avLst/>
          </a:prstGeom>
          <a:solidFill>
            <a:srgbClr val="FDB42B"/>
          </a:solidFill>
          <a:ln>
            <a:noFill/>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3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Dask?</a:t>
            </a:r>
            <a:endParaRPr/>
          </a:p>
        </p:txBody>
      </p:sp>
      <p:sp>
        <p:nvSpPr>
          <p:cNvPr id="774" name="Google Shape;774;p33"/>
          <p:cNvSpPr txBox="1"/>
          <p:nvPr>
            <p:ph idx="1" type="body"/>
          </p:nvPr>
        </p:nvSpPr>
        <p:spPr>
          <a:xfrm>
            <a:off x="861250" y="3505058"/>
            <a:ext cx="16581120" cy="67819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400FF"/>
              </a:buClr>
              <a:buSzPts val="1920"/>
              <a:buNone/>
            </a:pPr>
            <a:r>
              <a:rPr lang="en-US">
                <a:solidFill>
                  <a:srgbClr val="7400FF"/>
                </a:solidFill>
              </a:rPr>
              <a:t>DEPLOYABLE</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HPC: </a:t>
            </a:r>
            <a:r>
              <a:rPr lang="en-US" sz="2000">
                <a:solidFill>
                  <a:srgbClr val="868686"/>
                </a:solidFill>
              </a:rPr>
              <a:t>SLURM, PBS, LSF, SGE</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Cloud: </a:t>
            </a:r>
            <a:r>
              <a:rPr lang="en-US" sz="2000">
                <a:solidFill>
                  <a:srgbClr val="868686"/>
                </a:solidFill>
              </a:rPr>
              <a:t>Kubernetes</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Hadoop/Spark: </a:t>
            </a:r>
            <a:r>
              <a:rPr lang="en-US" sz="2000">
                <a:solidFill>
                  <a:srgbClr val="868686"/>
                </a:solidFill>
              </a:rPr>
              <a:t>Yarn</a:t>
            </a:r>
            <a:endParaRPr/>
          </a:p>
          <a:p>
            <a:pPr indent="0" lvl="0" marL="0" rtl="0" algn="l">
              <a:lnSpc>
                <a:spcPct val="90000"/>
              </a:lnSpc>
              <a:spcBef>
                <a:spcPts val="2000"/>
              </a:spcBef>
              <a:spcAft>
                <a:spcPts val="0"/>
              </a:spcAft>
              <a:buClr>
                <a:srgbClr val="B3B3B3"/>
              </a:buClr>
              <a:buSzPts val="1920"/>
              <a:buNone/>
            </a:pPr>
            <a:r>
              <a:rPr lang="en-US">
                <a:solidFill>
                  <a:srgbClr val="7400FF"/>
                </a:solidFill>
              </a:rPr>
              <a:t>PYDATA NATIVE</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Easy Migration: </a:t>
            </a:r>
            <a:r>
              <a:rPr lang="en-US" sz="2000">
                <a:solidFill>
                  <a:srgbClr val="868686"/>
                </a:solidFill>
              </a:rPr>
              <a:t>Built on top of NumPy, Pandas Scikit-Learn, etc</a:t>
            </a:r>
            <a:endParaRPr sz="2000">
              <a:solidFill>
                <a:srgbClr val="868686"/>
              </a:solidFill>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Easy Training: </a:t>
            </a:r>
            <a:r>
              <a:rPr lang="en-US" sz="2000">
                <a:solidFill>
                  <a:srgbClr val="868686"/>
                </a:solidFill>
              </a:rPr>
              <a:t>With the same APIs</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Trusted: </a:t>
            </a:r>
            <a:r>
              <a:rPr lang="en-US" sz="2000">
                <a:solidFill>
                  <a:srgbClr val="868686"/>
                </a:solidFill>
              </a:rPr>
              <a:t>With the same developer community</a:t>
            </a:r>
            <a:endParaRPr/>
          </a:p>
          <a:p>
            <a:pPr indent="0" lvl="0" marL="0" rtl="0" algn="l">
              <a:lnSpc>
                <a:spcPct val="90000"/>
              </a:lnSpc>
              <a:spcBef>
                <a:spcPts val="2000"/>
              </a:spcBef>
              <a:spcAft>
                <a:spcPts val="0"/>
              </a:spcAft>
              <a:buClr>
                <a:srgbClr val="7400FF"/>
              </a:buClr>
              <a:buSzPts val="1920"/>
              <a:buNone/>
            </a:pPr>
            <a:r>
              <a:rPr lang="en-US">
                <a:solidFill>
                  <a:srgbClr val="7400FF"/>
                </a:solidFill>
              </a:rPr>
              <a:t>EASY SCALABILITY</a:t>
            </a:r>
            <a:endParaRPr/>
          </a:p>
          <a:p>
            <a:pPr indent="-283111" lvl="0" marL="283111" rtl="0" algn="l">
              <a:lnSpc>
                <a:spcPct val="90000"/>
              </a:lnSpc>
              <a:spcBef>
                <a:spcPts val="1000"/>
              </a:spcBef>
              <a:spcAft>
                <a:spcPts val="0"/>
              </a:spcAft>
              <a:buClr>
                <a:srgbClr val="7400FF"/>
              </a:buClr>
              <a:buSzPts val="1600"/>
              <a:buChar char="🞂"/>
            </a:pPr>
            <a:r>
              <a:rPr lang="en-US" sz="2000">
                <a:solidFill>
                  <a:srgbClr val="868686"/>
                </a:solidFill>
              </a:rPr>
              <a:t>Easy to install and use on a laptop</a:t>
            </a:r>
            <a:endParaRPr/>
          </a:p>
          <a:p>
            <a:pPr indent="-283111" lvl="0" marL="283111" rtl="0" algn="l">
              <a:lnSpc>
                <a:spcPct val="90000"/>
              </a:lnSpc>
              <a:spcBef>
                <a:spcPts val="1000"/>
              </a:spcBef>
              <a:spcAft>
                <a:spcPts val="0"/>
              </a:spcAft>
              <a:buClr>
                <a:srgbClr val="7400FF"/>
              </a:buClr>
              <a:buSzPts val="1600"/>
              <a:buChar char="🞂"/>
            </a:pPr>
            <a:r>
              <a:rPr lang="en-US" sz="2000">
                <a:solidFill>
                  <a:srgbClr val="868686"/>
                </a:solidFill>
              </a:rPr>
              <a:t>Scales out to thousand node clusters</a:t>
            </a:r>
            <a:endParaRPr/>
          </a:p>
          <a:p>
            <a:pPr indent="0" lvl="0" marL="0" rtl="0" algn="l">
              <a:lnSpc>
                <a:spcPct val="90000"/>
              </a:lnSpc>
              <a:spcBef>
                <a:spcPts val="2000"/>
              </a:spcBef>
              <a:spcAft>
                <a:spcPts val="0"/>
              </a:spcAft>
              <a:buClr>
                <a:srgbClr val="7400FF"/>
              </a:buClr>
              <a:buSzPts val="1920"/>
              <a:buNone/>
            </a:pPr>
            <a:r>
              <a:rPr lang="en-US">
                <a:solidFill>
                  <a:srgbClr val="7400FF"/>
                </a:solidFill>
              </a:rPr>
              <a:t>POPULAR</a:t>
            </a:r>
            <a:endParaRPr/>
          </a:p>
          <a:p>
            <a:pPr indent="-283111" lvl="0" marL="283111" rtl="0" algn="l">
              <a:lnSpc>
                <a:spcPct val="90000"/>
              </a:lnSpc>
              <a:spcBef>
                <a:spcPts val="1000"/>
              </a:spcBef>
              <a:spcAft>
                <a:spcPts val="0"/>
              </a:spcAft>
              <a:buClr>
                <a:srgbClr val="7400FF"/>
              </a:buClr>
              <a:buSzPts val="1600"/>
              <a:buChar char="🞂"/>
            </a:pPr>
            <a:r>
              <a:rPr lang="en-US" sz="2000">
                <a:solidFill>
                  <a:srgbClr val="868686"/>
                </a:solidFill>
              </a:rPr>
              <a:t>Most Common parallelism framework today in the PyData and SciPy community </a:t>
            </a:r>
            <a:endParaRPr/>
          </a:p>
        </p:txBody>
      </p:sp>
      <p:pic>
        <p:nvPicPr>
          <p:cNvPr id="775" name="Google Shape;775;p33"/>
          <p:cNvPicPr preferRelativeResize="0"/>
          <p:nvPr/>
        </p:nvPicPr>
        <p:blipFill rotWithShape="1">
          <a:blip r:embed="rId3">
            <a:alphaModFix/>
          </a:blip>
          <a:srcRect b="0" l="0" r="0" t="0"/>
          <a:stretch/>
        </p:blipFill>
        <p:spPr>
          <a:xfrm>
            <a:off x="11628120" y="4783690"/>
            <a:ext cx="4783374" cy="19337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34"/>
          <p:cNvSpPr txBox="1"/>
          <p:nvPr>
            <p:ph idx="1" type="body"/>
          </p:nvPr>
        </p:nvSpPr>
        <p:spPr>
          <a:xfrm>
            <a:off x="861250" y="3505059"/>
            <a:ext cx="10214027" cy="6198208"/>
          </a:xfrm>
          <a:prstGeom prst="rect">
            <a:avLst/>
          </a:prstGeom>
          <a:noFill/>
          <a:ln>
            <a:noFill/>
          </a:ln>
        </p:spPr>
        <p:txBody>
          <a:bodyPr anchorCtr="0" anchor="t" bIns="45700" lIns="91425" spcFirstLastPara="1" rIns="91425" wrap="square" tIns="45700">
            <a:noAutofit/>
          </a:bodyPr>
          <a:lstStyle/>
          <a:p>
            <a:pPr indent="-283111" lvl="0" marL="283111" rtl="0" algn="l">
              <a:lnSpc>
                <a:spcPct val="90000"/>
              </a:lnSpc>
              <a:spcBef>
                <a:spcPts val="0"/>
              </a:spcBef>
              <a:spcAft>
                <a:spcPts val="0"/>
              </a:spcAft>
              <a:buClr>
                <a:schemeClr val="lt2"/>
              </a:buClr>
              <a:buSzPts val="1920"/>
              <a:buFont typeface="Noto Sans Symbols"/>
              <a:buChar char="🞂"/>
            </a:pPr>
            <a:r>
              <a:rPr lang="en-US"/>
              <a:t>TCP sockets are slow!</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UCX provides uniform access to transports (TCP, InfiniBand, </a:t>
            </a:r>
            <a:br>
              <a:rPr lang="en-US"/>
            </a:br>
            <a:r>
              <a:rPr lang="en-US"/>
              <a:t>shared memory, NVLink)</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Alpha Python bindings for UCX (ucx-py)</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Will provide best communication performance, to Dask </a:t>
            </a:r>
            <a:br>
              <a:rPr lang="en-US"/>
            </a:br>
            <a:r>
              <a:rPr lang="en-US"/>
              <a:t>based on available hardware on nodes/cluster</a:t>
            </a:r>
            <a:endParaRPr/>
          </a:p>
        </p:txBody>
      </p:sp>
      <p:sp>
        <p:nvSpPr>
          <p:cNvPr id="782" name="Google Shape;782;p3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OpenUCX?</a:t>
            </a:r>
            <a:endParaRPr/>
          </a:p>
        </p:txBody>
      </p:sp>
      <p:sp>
        <p:nvSpPr>
          <p:cNvPr id="783" name="Google Shape;783;p3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784" name="Google Shape;784;p34"/>
          <p:cNvGrpSpPr/>
          <p:nvPr/>
        </p:nvGrpSpPr>
        <p:grpSpPr>
          <a:xfrm>
            <a:off x="1223838" y="7110553"/>
            <a:ext cx="7479292" cy="1245972"/>
            <a:chOff x="9925878" y="2310106"/>
            <a:chExt cx="7063900" cy="2358730"/>
          </a:xfrm>
        </p:grpSpPr>
        <p:sp>
          <p:nvSpPr>
            <p:cNvPr id="785" name="Google Shape;785;p34"/>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786" name="Google Shape;786;p34"/>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sp>
        <p:nvSpPr>
          <p:cNvPr id="787" name="Google Shape;787;p34"/>
          <p:cNvSpPr txBox="1"/>
          <p:nvPr/>
        </p:nvSpPr>
        <p:spPr>
          <a:xfrm>
            <a:off x="1404588" y="7248525"/>
            <a:ext cx="8947500" cy="1108000"/>
          </a:xfrm>
          <a:prstGeom prst="rect">
            <a:avLst/>
          </a:prstGeom>
          <a:noFill/>
          <a:ln>
            <a:noFill/>
          </a:ln>
        </p:spPr>
        <p:txBody>
          <a:bodyPr anchorCtr="0" anchor="t" bIns="152375" lIns="152375" spcFirstLastPara="1" rIns="152375" wrap="square" tIns="152375">
            <a:noAutofit/>
          </a:bodyPr>
          <a:lstStyle/>
          <a:p>
            <a:pPr indent="0" lvl="0" marL="0" marR="0" rtl="0" algn="l">
              <a:lnSpc>
                <a:spcPct val="100000"/>
              </a:lnSpc>
              <a:spcBef>
                <a:spcPts val="0"/>
              </a:spcBef>
              <a:spcAft>
                <a:spcPts val="0"/>
              </a:spcAft>
              <a:buNone/>
            </a:pPr>
            <a:r>
              <a:rPr b="0" i="0" lang="en-US" sz="1600" u="none" cap="none" strike="noStrike">
                <a:solidFill>
                  <a:schemeClr val="accent4"/>
                </a:solidFill>
                <a:latin typeface="Courier New"/>
                <a:ea typeface="Courier New"/>
                <a:cs typeface="Courier New"/>
                <a:sym typeface="Courier New"/>
              </a:rPr>
              <a:t>conda install -c conda-forge -c rapidsai \</a:t>
            </a:r>
            <a:endParaRPr b="0" i="0" sz="1600" u="none" cap="none" strike="noStrike">
              <a:solidFill>
                <a:schemeClr val="accent4"/>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600" u="none" cap="none" strike="noStrike">
                <a:solidFill>
                  <a:schemeClr val="accent4"/>
                </a:solidFill>
                <a:latin typeface="Courier New"/>
                <a:ea typeface="Courier New"/>
                <a:cs typeface="Courier New"/>
                <a:sym typeface="Courier New"/>
              </a:rPr>
              <a:t>  cudatoolkit=&lt;CUDA version&gt; ucx-proc=*=gpu ucx ucx-py </a:t>
            </a:r>
            <a:endParaRPr b="0" i="0" sz="1600" u="none" cap="none" strike="noStrike">
              <a:solidFill>
                <a:schemeClr val="accent4"/>
              </a:solidFill>
              <a:latin typeface="Courier New"/>
              <a:ea typeface="Courier New"/>
              <a:cs typeface="Courier New"/>
              <a:sym typeface="Courier New"/>
            </a:endParaRPr>
          </a:p>
        </p:txBody>
      </p:sp>
      <p:pic>
        <p:nvPicPr>
          <p:cNvPr id="788" name="Google Shape;788;p34"/>
          <p:cNvPicPr preferRelativeResize="0"/>
          <p:nvPr/>
        </p:nvPicPr>
        <p:blipFill rotWithShape="1">
          <a:blip r:embed="rId3">
            <a:alphaModFix/>
          </a:blip>
          <a:srcRect b="0" l="0" r="0" t="0"/>
          <a:stretch/>
        </p:blipFill>
        <p:spPr>
          <a:xfrm>
            <a:off x="13119727" y="4323038"/>
            <a:ext cx="2845827" cy="28550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cxnSp>
        <p:nvCxnSpPr>
          <p:cNvPr id="83" name="Google Shape;83;p17"/>
          <p:cNvCxnSpPr/>
          <p:nvPr/>
        </p:nvCxnSpPr>
        <p:spPr>
          <a:xfrm rot="-5400000">
            <a:off x="11502340" y="7279750"/>
            <a:ext cx="737517" cy="0"/>
          </a:xfrm>
          <a:prstGeom prst="straightConnector1">
            <a:avLst/>
          </a:prstGeom>
          <a:noFill/>
          <a:ln cap="flat" cmpd="sng" w="12700">
            <a:solidFill>
              <a:srgbClr val="595959"/>
            </a:solidFill>
            <a:prstDash val="solid"/>
            <a:round/>
            <a:headEnd len="med" w="med" type="triangle"/>
            <a:tailEnd len="med" w="med" type="triangle"/>
          </a:ln>
        </p:spPr>
      </p:cxnSp>
      <p:sp>
        <p:nvSpPr>
          <p:cNvPr id="84" name="Google Shape;84;p17"/>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85" name="Google Shape;85;p17"/>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86" name="Google Shape;86;p17"/>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87" name="Google Shape;87;p17"/>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med" w="med" type="triangle"/>
          </a:ln>
        </p:spPr>
      </p:cxnSp>
      <p:sp>
        <p:nvSpPr>
          <p:cNvPr id="88" name="Google Shape;88;p17"/>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1800" u="none" cap="none" strike="noStrike">
              <a:solidFill>
                <a:srgbClr val="DBBDFF"/>
              </a:solidFill>
              <a:latin typeface="Arial"/>
              <a:ea typeface="Arial"/>
              <a:cs typeface="Arial"/>
              <a:sym typeface="Arial"/>
            </a:endParaRPr>
          </a:p>
        </p:txBody>
      </p:sp>
      <p:sp>
        <p:nvSpPr>
          <p:cNvPr id="89" name="Google Shape;89;p17"/>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1800" u="none" cap="none" strike="noStrike">
              <a:solidFill>
                <a:srgbClr val="DBBDFF"/>
              </a:solidFill>
              <a:latin typeface="Arial"/>
              <a:ea typeface="Arial"/>
              <a:cs typeface="Arial"/>
              <a:sym typeface="Arial"/>
            </a:endParaRPr>
          </a:p>
        </p:txBody>
      </p:sp>
      <p:sp>
        <p:nvSpPr>
          <p:cNvPr id="90" name="Google Shape;90;p17"/>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91" name="Google Shape;91;p17"/>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b="0" i="0" lang="en-US" sz="1800" u="none" cap="none" strike="noStrik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1800" u="none" cap="none" strike="noStrike">
              <a:solidFill>
                <a:srgbClr val="DBBDFF"/>
              </a:solidFill>
              <a:latin typeface="Arial"/>
              <a:ea typeface="Arial"/>
              <a:cs typeface="Arial"/>
              <a:sym typeface="Arial"/>
            </a:endParaRPr>
          </a:p>
        </p:txBody>
      </p:sp>
      <p:cxnSp>
        <p:nvCxnSpPr>
          <p:cNvPr id="92" name="Google Shape;92;p17"/>
          <p:cNvCxnSpPr/>
          <p:nvPr/>
        </p:nvCxnSpPr>
        <p:spPr>
          <a:xfrm rot="-5400000">
            <a:off x="14226838" y="7279750"/>
            <a:ext cx="737517" cy="0"/>
          </a:xfrm>
          <a:prstGeom prst="straightConnector1">
            <a:avLst/>
          </a:prstGeom>
          <a:noFill/>
          <a:ln cap="flat" cmpd="sng" w="12700">
            <a:solidFill>
              <a:srgbClr val="595959"/>
            </a:solidFill>
            <a:prstDash val="solid"/>
            <a:round/>
            <a:headEnd len="med" w="med" type="triangle"/>
            <a:tailEnd len="med" w="med" type="triangle"/>
          </a:ln>
        </p:spPr>
      </p:cxnSp>
      <p:cxnSp>
        <p:nvCxnSpPr>
          <p:cNvPr id="93" name="Google Shape;93;p17"/>
          <p:cNvCxnSpPr/>
          <p:nvPr/>
        </p:nvCxnSpPr>
        <p:spPr>
          <a:xfrm rot="-5400000">
            <a:off x="8781682" y="7279750"/>
            <a:ext cx="737517" cy="0"/>
          </a:xfrm>
          <a:prstGeom prst="straightConnector1">
            <a:avLst/>
          </a:prstGeom>
          <a:noFill/>
          <a:ln cap="flat" cmpd="sng" w="12700">
            <a:solidFill>
              <a:srgbClr val="595959"/>
            </a:solidFill>
            <a:prstDash val="solid"/>
            <a:round/>
            <a:headEnd len="med" w="med" type="triangle"/>
            <a:tailEnd len="med" w="med" type="triangle"/>
          </a:ln>
        </p:spPr>
      </p:cxnSp>
      <p:cxnSp>
        <p:nvCxnSpPr>
          <p:cNvPr id="94" name="Google Shape;94;p17"/>
          <p:cNvCxnSpPr/>
          <p:nvPr/>
        </p:nvCxnSpPr>
        <p:spPr>
          <a:xfrm rot="-5400000">
            <a:off x="6061025" y="7279750"/>
            <a:ext cx="737517" cy="0"/>
          </a:xfrm>
          <a:prstGeom prst="straightConnector1">
            <a:avLst/>
          </a:prstGeom>
          <a:noFill/>
          <a:ln cap="flat" cmpd="sng" w="12700">
            <a:solidFill>
              <a:srgbClr val="595959"/>
            </a:solidFill>
            <a:prstDash val="solid"/>
            <a:round/>
            <a:headEnd len="med" w="med" type="triangle"/>
            <a:tailEnd len="med" w="med" type="triangle"/>
          </a:ln>
        </p:spPr>
      </p:cxnSp>
      <p:cxnSp>
        <p:nvCxnSpPr>
          <p:cNvPr id="95" name="Google Shape;95;p17"/>
          <p:cNvCxnSpPr/>
          <p:nvPr/>
        </p:nvCxnSpPr>
        <p:spPr>
          <a:xfrm rot="-5400000">
            <a:off x="3340365" y="7279750"/>
            <a:ext cx="737517" cy="0"/>
          </a:xfrm>
          <a:prstGeom prst="straightConnector1">
            <a:avLst/>
          </a:prstGeom>
          <a:noFill/>
          <a:ln cap="flat" cmpd="sng" w="12700">
            <a:solidFill>
              <a:srgbClr val="595959"/>
            </a:solidFill>
            <a:prstDash val="solid"/>
            <a:round/>
            <a:headEnd len="med" w="med" type="triangle"/>
            <a:tailEnd len="med" w="med" type="triangle"/>
          </a:ln>
        </p:spPr>
      </p:cxnSp>
      <p:sp>
        <p:nvSpPr>
          <p:cNvPr id="96" name="Google Shape;96;p17"/>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Dask</a:t>
            </a:r>
            <a:endParaRPr b="0" i="0" sz="3888" u="none" cap="none" strike="noStrike">
              <a:solidFill>
                <a:srgbClr val="000000"/>
              </a:solidFill>
              <a:latin typeface="Arial"/>
              <a:ea typeface="Arial"/>
              <a:cs typeface="Arial"/>
              <a:sym typeface="Arial"/>
            </a:endParaRPr>
          </a:p>
        </p:txBody>
      </p:sp>
      <p:cxnSp>
        <p:nvCxnSpPr>
          <p:cNvPr id="97" name="Google Shape;97;p17"/>
          <p:cNvCxnSpPr>
            <a:stCxn id="85" idx="0"/>
            <a:endCxn id="84" idx="0"/>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cxnSp>
        <p:nvCxnSpPr>
          <p:cNvPr id="98" name="Google Shape;98;p17"/>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med" w="med" type="triangle"/>
          </a:ln>
        </p:spPr>
      </p:cxnSp>
      <p:sp>
        <p:nvSpPr>
          <p:cNvPr id="99" name="Google Shape;99;p17"/>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				       										</a:t>
            </a:r>
            <a:r>
              <a:rPr b="0" i="0" lang="en-US" sz="2000" u="none" cap="none" strike="noStrike">
                <a:solidFill>
                  <a:srgbClr val="3F3F3F"/>
                </a:solidFill>
                <a:latin typeface="Trebuchet MS"/>
                <a:ea typeface="Trebuchet MS"/>
                <a:cs typeface="Trebuchet MS"/>
                <a:sym typeface="Trebuchet MS"/>
              </a:rPr>
              <a:t>GPU Memory</a:t>
            </a:r>
            <a:endParaRPr b="0" i="0" sz="3888" u="none" cap="none" strike="noStrike">
              <a:solidFill>
                <a:srgbClr val="3F3F3F"/>
              </a:solidFill>
              <a:latin typeface="Arial"/>
              <a:ea typeface="Arial"/>
              <a:cs typeface="Arial"/>
              <a:sym typeface="Arial"/>
            </a:endParaRPr>
          </a:p>
        </p:txBody>
      </p:sp>
      <p:pic>
        <p:nvPicPr>
          <p:cNvPr id="100" name="Google Shape;100;p17"/>
          <p:cNvPicPr preferRelativeResize="0"/>
          <p:nvPr/>
        </p:nvPicPr>
        <p:blipFill rotWithShape="1">
          <a:blip r:embed="rId3">
            <a:alphaModFix/>
          </a:blip>
          <a:srcRect b="0" l="0" r="0" t="0"/>
          <a:stretch/>
        </p:blipFill>
        <p:spPr>
          <a:xfrm>
            <a:off x="7182947" y="7983800"/>
            <a:ext cx="1226463" cy="561140"/>
          </a:xfrm>
          <a:prstGeom prst="rect">
            <a:avLst/>
          </a:prstGeom>
          <a:noFill/>
          <a:ln>
            <a:noFill/>
          </a:ln>
        </p:spPr>
      </p:pic>
      <p:sp>
        <p:nvSpPr>
          <p:cNvPr id="101" name="Google Shape;101;p1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102" name="Google Shape;102;p1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End-to-End Accelerated GPU Data Science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35"/>
          <p:cNvSpPr txBox="1"/>
          <p:nvPr>
            <p:ph idx="1" type="body"/>
          </p:nvPr>
        </p:nvSpPr>
        <p:spPr>
          <a:xfrm>
            <a:off x="10165125" y="3209859"/>
            <a:ext cx="75627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20"/>
              <a:buNone/>
            </a:pPr>
            <a:r>
              <a:rPr lang="en-US"/>
              <a:t>cuDF v0.14, UCX-PY 0.14</a:t>
            </a:r>
            <a:endParaRPr/>
          </a:p>
          <a:p>
            <a:pPr indent="-283110" lvl="0" marL="283110" rtl="0" algn="l">
              <a:lnSpc>
                <a:spcPct val="90000"/>
              </a:lnSpc>
              <a:spcBef>
                <a:spcPts val="3000"/>
              </a:spcBef>
              <a:spcAft>
                <a:spcPts val="0"/>
              </a:spcAft>
              <a:buClr>
                <a:schemeClr val="lt2"/>
              </a:buClr>
              <a:buSzPts val="1920"/>
              <a:buFont typeface="Noto Sans Symbols"/>
              <a:buChar char="🞂"/>
            </a:pPr>
            <a:r>
              <a:rPr lang="en-US"/>
              <a:t>Running on NVIDIA DGX-2:</a:t>
            </a:r>
            <a:endParaRPr/>
          </a:p>
          <a:p>
            <a:pPr indent="-288401" lvl="1" marL="1240920" rtl="0" algn="l">
              <a:lnSpc>
                <a:spcPct val="90000"/>
              </a:lnSpc>
              <a:spcBef>
                <a:spcPts val="3000"/>
              </a:spcBef>
              <a:spcAft>
                <a:spcPts val="0"/>
              </a:spcAft>
              <a:buSzPts val="1600"/>
              <a:buChar char="🞂"/>
            </a:pPr>
            <a:r>
              <a:rPr lang="en-US"/>
              <a:t>GPU: NVIDIA Tesla V100 </a:t>
            </a:r>
            <a:r>
              <a:rPr lang="en-US"/>
              <a:t>32GB</a:t>
            </a:r>
            <a:endParaRPr/>
          </a:p>
          <a:p>
            <a:pPr indent="-288401" lvl="1" marL="1240920" rtl="0" algn="l">
              <a:lnSpc>
                <a:spcPct val="90000"/>
              </a:lnSpc>
              <a:spcBef>
                <a:spcPts val="3000"/>
              </a:spcBef>
              <a:spcAft>
                <a:spcPts val="0"/>
              </a:spcAft>
              <a:buSzPts val="1600"/>
              <a:buChar char="🞂"/>
            </a:pPr>
            <a:r>
              <a:rPr lang="en-US"/>
              <a:t>CPU: Intel(R) Xeon(R) CPU 8168 @ 2.70GHz</a:t>
            </a:r>
            <a:endParaRPr/>
          </a:p>
          <a:p>
            <a:pPr indent="-283110" lvl="0" marL="283110" rtl="0" algn="l">
              <a:lnSpc>
                <a:spcPct val="90000"/>
              </a:lnSpc>
              <a:spcBef>
                <a:spcPts val="5700"/>
              </a:spcBef>
              <a:spcAft>
                <a:spcPts val="0"/>
              </a:spcAft>
              <a:buSzPts val="1920"/>
              <a:buChar char="🞂"/>
            </a:pPr>
            <a:r>
              <a:rPr lang="en-US"/>
              <a:t>Benchmark Setup:</a:t>
            </a:r>
            <a:endParaRPr/>
          </a:p>
          <a:p>
            <a:pPr indent="-288401" lvl="1" marL="1240920" rtl="0" algn="l">
              <a:lnSpc>
                <a:spcPct val="90000"/>
              </a:lnSpc>
              <a:spcBef>
                <a:spcPts val="3000"/>
              </a:spcBef>
              <a:spcAft>
                <a:spcPts val="0"/>
              </a:spcAft>
              <a:buSzPts val="1600"/>
              <a:buChar char="🞂"/>
            </a:pPr>
            <a:r>
              <a:rPr lang="en-US"/>
              <a:t>DataFrames: Left/Right 1x int64 column key column, 1x int64 value columns</a:t>
            </a:r>
            <a:endParaRPr/>
          </a:p>
          <a:p>
            <a:pPr indent="-288401" lvl="1" marL="1240920" rtl="0" algn="l">
              <a:lnSpc>
                <a:spcPct val="90000"/>
              </a:lnSpc>
              <a:spcBef>
                <a:spcPts val="3000"/>
              </a:spcBef>
              <a:spcAft>
                <a:spcPts val="0"/>
              </a:spcAft>
              <a:buSzPts val="1600"/>
              <a:buChar char="🞂"/>
            </a:pPr>
            <a:r>
              <a:rPr lang="en-US"/>
              <a:t>Merge: Inner</a:t>
            </a:r>
            <a:endParaRPr/>
          </a:p>
          <a:p>
            <a:pPr indent="-288401" lvl="1" marL="1240920" rtl="0" algn="l">
              <a:lnSpc>
                <a:spcPct val="90000"/>
              </a:lnSpc>
              <a:spcBef>
                <a:spcPts val="3000"/>
              </a:spcBef>
              <a:spcAft>
                <a:spcPts val="0"/>
              </a:spcAft>
              <a:buSzPts val="1600"/>
              <a:buChar char="🞂"/>
            </a:pPr>
            <a:r>
              <a:rPr lang="en-US"/>
              <a:t>30% of matching data balanced across each partition</a:t>
            </a:r>
            <a:endParaRPr/>
          </a:p>
          <a:p>
            <a:pPr indent="-161190" lvl="0" marL="283110" rtl="0" algn="l">
              <a:lnSpc>
                <a:spcPct val="90000"/>
              </a:lnSpc>
              <a:spcBef>
                <a:spcPts val="3000"/>
              </a:spcBef>
              <a:spcAft>
                <a:spcPts val="0"/>
              </a:spcAft>
              <a:buClr>
                <a:schemeClr val="lt2"/>
              </a:buClr>
              <a:buSzPts val="1920"/>
              <a:buFont typeface="Noto Sans Symbols"/>
              <a:buNone/>
            </a:pPr>
            <a:r>
              <a:t/>
            </a:r>
            <a:endParaRPr/>
          </a:p>
          <a:p>
            <a:pPr indent="-161190" lvl="0" marL="283110" rtl="0" algn="l">
              <a:lnSpc>
                <a:spcPct val="90000"/>
              </a:lnSpc>
              <a:spcBef>
                <a:spcPts val="3000"/>
              </a:spcBef>
              <a:spcAft>
                <a:spcPts val="0"/>
              </a:spcAft>
              <a:buClr>
                <a:schemeClr val="lt2"/>
              </a:buClr>
              <a:buSzPts val="1920"/>
              <a:buFont typeface="Noto Sans Symbols"/>
              <a:buNone/>
            </a:pPr>
            <a:r>
              <a:t/>
            </a:r>
            <a:endParaRPr/>
          </a:p>
        </p:txBody>
      </p:sp>
      <p:pic>
        <p:nvPicPr>
          <p:cNvPr descr="A screenshot of a cell phone&#10;&#10;Description generated with high confidence" id="795" name="Google Shape;795;p35"/>
          <p:cNvPicPr preferRelativeResize="0"/>
          <p:nvPr/>
        </p:nvPicPr>
        <p:blipFill rotWithShape="1">
          <a:blip r:embed="rId3">
            <a:alphaModFix/>
          </a:blip>
          <a:srcRect b="0" l="0" r="0" t="0"/>
          <a:stretch/>
        </p:blipFill>
        <p:spPr>
          <a:xfrm>
            <a:off x="830583" y="2974935"/>
            <a:ext cx="8873067" cy="6668131"/>
          </a:xfrm>
          <a:prstGeom prst="rect">
            <a:avLst/>
          </a:prstGeom>
          <a:noFill/>
          <a:ln>
            <a:noFill/>
          </a:ln>
        </p:spPr>
      </p:pic>
      <p:sp>
        <p:nvSpPr>
          <p:cNvPr id="796" name="Google Shape;796;p35"/>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Benchmarks: Distributed cuDF Random Merge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36"/>
          <p:cNvSpPr/>
          <p:nvPr/>
        </p:nvSpPr>
        <p:spPr>
          <a:xfrm>
            <a:off x="1475314" y="2616264"/>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03" name="Google Shape;803;p36"/>
          <p:cNvSpPr/>
          <p:nvPr/>
        </p:nvSpPr>
        <p:spPr>
          <a:xfrm>
            <a:off x="1475314" y="5932126"/>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04" name="Google Shape;804;p36"/>
          <p:cNvSpPr/>
          <p:nvPr/>
        </p:nvSpPr>
        <p:spPr>
          <a:xfrm>
            <a:off x="1785049" y="3464755"/>
            <a:ext cx="6647789" cy="15881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Accelerated on single GPU</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-&gt; CuPy/PyTorch/..</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Pandas -&gt; cuDF</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Scikit-Learn -&gt; cuML</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Numba -&gt; Numba</a:t>
            </a:r>
            <a:endParaRPr b="0" i="0" sz="1800" u="none" cap="none" strike="noStrike">
              <a:solidFill>
                <a:schemeClr val="dk2"/>
              </a:solidFill>
              <a:latin typeface="Trebuchet MS"/>
              <a:ea typeface="Trebuchet MS"/>
              <a:cs typeface="Trebuchet MS"/>
              <a:sym typeface="Trebuchet MS"/>
            </a:endParaRPr>
          </a:p>
        </p:txBody>
      </p:sp>
      <p:sp>
        <p:nvSpPr>
          <p:cNvPr id="805" name="Google Shape;805;p36"/>
          <p:cNvSpPr/>
          <p:nvPr/>
        </p:nvSpPr>
        <p:spPr>
          <a:xfrm>
            <a:off x="1785049" y="2977114"/>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RAPIDS AND OTHERS</a:t>
            </a:r>
            <a:endParaRPr/>
          </a:p>
        </p:txBody>
      </p:sp>
      <p:sp>
        <p:nvSpPr>
          <p:cNvPr id="806" name="Google Shape;806;p36"/>
          <p:cNvSpPr/>
          <p:nvPr/>
        </p:nvSpPr>
        <p:spPr>
          <a:xfrm>
            <a:off x="1785049" y="6794735"/>
            <a:ext cx="3317303" cy="133882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Pandas, Scikit-Learn, Numba and many more</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Single CPU core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In-memory data</a:t>
            </a:r>
            <a:endParaRPr/>
          </a:p>
        </p:txBody>
      </p:sp>
      <p:sp>
        <p:nvSpPr>
          <p:cNvPr id="807" name="Google Shape;807;p36"/>
          <p:cNvSpPr/>
          <p:nvPr/>
        </p:nvSpPr>
        <p:spPr>
          <a:xfrm>
            <a:off x="1785049" y="6295258"/>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PYDATA</a:t>
            </a:r>
            <a:endParaRPr b="1" i="0" sz="2800" u="none" cap="none" strike="noStrike">
              <a:solidFill>
                <a:schemeClr val="lt2"/>
              </a:solidFill>
              <a:latin typeface="Trebuchet MS"/>
              <a:ea typeface="Trebuchet MS"/>
              <a:cs typeface="Trebuchet MS"/>
              <a:sym typeface="Trebuchet MS"/>
            </a:endParaRPr>
          </a:p>
        </p:txBody>
      </p:sp>
      <p:pic>
        <p:nvPicPr>
          <p:cNvPr id="808" name="Google Shape;808;p36"/>
          <p:cNvPicPr preferRelativeResize="0"/>
          <p:nvPr/>
        </p:nvPicPr>
        <p:blipFill rotWithShape="1">
          <a:blip r:embed="rId3">
            <a:alphaModFix/>
          </a:blip>
          <a:srcRect b="0" l="0" r="0" t="0"/>
          <a:stretch/>
        </p:blipFill>
        <p:spPr>
          <a:xfrm>
            <a:off x="5670317" y="3666001"/>
            <a:ext cx="2951422" cy="1121790"/>
          </a:xfrm>
          <a:prstGeom prst="rect">
            <a:avLst/>
          </a:prstGeom>
          <a:noFill/>
          <a:ln>
            <a:noFill/>
          </a:ln>
        </p:spPr>
      </p:pic>
      <p:pic>
        <p:nvPicPr>
          <p:cNvPr id="809" name="Google Shape;809;p36"/>
          <p:cNvPicPr preferRelativeResize="0"/>
          <p:nvPr/>
        </p:nvPicPr>
        <p:blipFill rotWithShape="1">
          <a:blip r:embed="rId4">
            <a:alphaModFix/>
          </a:blip>
          <a:srcRect b="0" l="0" r="0" t="0"/>
          <a:stretch/>
        </p:blipFill>
        <p:spPr>
          <a:xfrm>
            <a:off x="5666743" y="7623811"/>
            <a:ext cx="1163908" cy="484949"/>
          </a:xfrm>
          <a:prstGeom prst="rect">
            <a:avLst/>
          </a:prstGeom>
          <a:noFill/>
          <a:ln>
            <a:noFill/>
          </a:ln>
        </p:spPr>
      </p:pic>
      <p:pic>
        <p:nvPicPr>
          <p:cNvPr id="810" name="Google Shape;810;p36"/>
          <p:cNvPicPr preferRelativeResize="0"/>
          <p:nvPr/>
        </p:nvPicPr>
        <p:blipFill rotWithShape="1">
          <a:blip r:embed="rId5">
            <a:alphaModFix/>
          </a:blip>
          <a:srcRect b="0" l="0" r="0" t="0"/>
          <a:stretch/>
        </p:blipFill>
        <p:spPr>
          <a:xfrm>
            <a:off x="6219435" y="6785113"/>
            <a:ext cx="1361238" cy="539206"/>
          </a:xfrm>
          <a:prstGeom prst="rect">
            <a:avLst/>
          </a:prstGeom>
          <a:noFill/>
          <a:ln>
            <a:noFill/>
          </a:ln>
        </p:spPr>
      </p:pic>
      <p:pic>
        <p:nvPicPr>
          <p:cNvPr descr="pandas-logo.png" id="811" name="Google Shape;811;p36"/>
          <p:cNvPicPr preferRelativeResize="0"/>
          <p:nvPr/>
        </p:nvPicPr>
        <p:blipFill rotWithShape="1">
          <a:blip r:embed="rId6">
            <a:alphaModFix/>
          </a:blip>
          <a:srcRect b="0" l="0" r="0" t="0"/>
          <a:stretch/>
        </p:blipFill>
        <p:spPr>
          <a:xfrm>
            <a:off x="8033360" y="6744567"/>
            <a:ext cx="705080" cy="553033"/>
          </a:xfrm>
          <a:prstGeom prst="rect">
            <a:avLst/>
          </a:prstGeom>
          <a:noFill/>
          <a:ln>
            <a:noFill/>
          </a:ln>
        </p:spPr>
      </p:pic>
      <p:pic>
        <p:nvPicPr>
          <p:cNvPr descr="Scikit learn logo small.svg" id="812" name="Google Shape;812;p36"/>
          <p:cNvPicPr preferRelativeResize="0"/>
          <p:nvPr/>
        </p:nvPicPr>
        <p:blipFill rotWithShape="1">
          <a:blip r:embed="rId7">
            <a:alphaModFix/>
          </a:blip>
          <a:srcRect b="0" l="0" r="0" t="0"/>
          <a:stretch/>
        </p:blipFill>
        <p:spPr>
          <a:xfrm>
            <a:off x="7270331" y="7600904"/>
            <a:ext cx="792828" cy="425243"/>
          </a:xfrm>
          <a:prstGeom prst="rect">
            <a:avLst/>
          </a:prstGeom>
          <a:noFill/>
          <a:ln>
            <a:noFill/>
          </a:ln>
        </p:spPr>
      </p:pic>
      <p:pic>
        <p:nvPicPr>
          <p:cNvPr descr="Image result for numba logo" id="813" name="Google Shape;813;p36"/>
          <p:cNvPicPr preferRelativeResize="0"/>
          <p:nvPr/>
        </p:nvPicPr>
        <p:blipFill rotWithShape="1">
          <a:blip r:embed="rId8">
            <a:alphaModFix/>
          </a:blip>
          <a:srcRect b="0" l="0" r="0" t="0"/>
          <a:stretch/>
        </p:blipFill>
        <p:spPr>
          <a:xfrm>
            <a:off x="5240222" y="6755109"/>
            <a:ext cx="586926" cy="586926"/>
          </a:xfrm>
          <a:prstGeom prst="rect">
            <a:avLst/>
          </a:prstGeom>
          <a:noFill/>
          <a:ln>
            <a:noFill/>
          </a:ln>
        </p:spPr>
      </p:pic>
      <p:cxnSp>
        <p:nvCxnSpPr>
          <p:cNvPr id="814" name="Google Shape;814;p36"/>
          <p:cNvCxnSpPr/>
          <p:nvPr/>
        </p:nvCxnSpPr>
        <p:spPr>
          <a:xfrm flipH="1" rot="10800000">
            <a:off x="1254038" y="2579688"/>
            <a:ext cx="13983" cy="6349462"/>
          </a:xfrm>
          <a:prstGeom prst="straightConnector1">
            <a:avLst/>
          </a:prstGeom>
          <a:noFill/>
          <a:ln cap="flat" cmpd="sng" w="9525">
            <a:solidFill>
              <a:srgbClr val="595959"/>
            </a:solidFill>
            <a:prstDash val="solid"/>
            <a:round/>
            <a:headEnd len="sm" w="sm" type="none"/>
            <a:tailEnd len="lg" w="lg" type="triangle"/>
          </a:ln>
        </p:spPr>
      </p:cxnSp>
      <p:sp>
        <p:nvSpPr>
          <p:cNvPr id="815" name="Google Shape;815;p36"/>
          <p:cNvSpPr txBox="1"/>
          <p:nvPr/>
        </p:nvSpPr>
        <p:spPr>
          <a:xfrm rot="-5400000">
            <a:off x="-1831936" y="5346588"/>
            <a:ext cx="5768000" cy="846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2400" u="none" cap="none" strike="noStrike">
                <a:solidFill>
                  <a:srgbClr val="595959"/>
                </a:solidFill>
                <a:latin typeface="Trebuchet MS"/>
                <a:ea typeface="Trebuchet MS"/>
                <a:cs typeface="Trebuchet MS"/>
                <a:sym typeface="Trebuchet MS"/>
              </a:rPr>
              <a:t>Scale Up / Accelerate</a:t>
            </a:r>
            <a:endParaRPr b="0" i="0" sz="2400" u="none" cap="none" strike="noStrike">
              <a:solidFill>
                <a:srgbClr val="595959"/>
              </a:solidFill>
              <a:latin typeface="Trebuchet MS"/>
              <a:ea typeface="Trebuchet MS"/>
              <a:cs typeface="Trebuchet MS"/>
              <a:sym typeface="Trebuchet MS"/>
            </a:endParaRPr>
          </a:p>
        </p:txBody>
      </p:sp>
      <p:sp>
        <p:nvSpPr>
          <p:cNvPr id="816" name="Google Shape;816;p3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Scale Up with RAPIDS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37"/>
          <p:cNvSpPr/>
          <p:nvPr/>
        </p:nvSpPr>
        <p:spPr>
          <a:xfrm>
            <a:off x="1475314" y="2616264"/>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23" name="Google Shape;823;p37"/>
          <p:cNvSpPr/>
          <p:nvPr/>
        </p:nvSpPr>
        <p:spPr>
          <a:xfrm>
            <a:off x="9299837" y="2616264"/>
            <a:ext cx="7512849"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24" name="Google Shape;824;p37"/>
          <p:cNvSpPr/>
          <p:nvPr/>
        </p:nvSpPr>
        <p:spPr>
          <a:xfrm>
            <a:off x="1475314" y="5932126"/>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25" name="Google Shape;825;p37"/>
          <p:cNvSpPr/>
          <p:nvPr/>
        </p:nvSpPr>
        <p:spPr>
          <a:xfrm>
            <a:off x="9299837" y="5932126"/>
            <a:ext cx="7512849"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26" name="Google Shape;826;p37"/>
          <p:cNvSpPr/>
          <p:nvPr/>
        </p:nvSpPr>
        <p:spPr>
          <a:xfrm>
            <a:off x="1785049" y="3464755"/>
            <a:ext cx="6647789" cy="15881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Accelerated on single GPU</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-&gt; CuPy/PyTorch/..</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Pandas -&gt; cuDF</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Scikit-Learn -&gt; cuML</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Numba -&gt; Numba</a:t>
            </a:r>
            <a:endParaRPr b="0" i="0" sz="1800" u="none" cap="none" strike="noStrike">
              <a:solidFill>
                <a:schemeClr val="dk2"/>
              </a:solidFill>
              <a:latin typeface="Trebuchet MS"/>
              <a:ea typeface="Trebuchet MS"/>
              <a:cs typeface="Trebuchet MS"/>
              <a:sym typeface="Trebuchet MS"/>
            </a:endParaRPr>
          </a:p>
        </p:txBody>
      </p:sp>
      <p:sp>
        <p:nvSpPr>
          <p:cNvPr id="827" name="Google Shape;827;p37"/>
          <p:cNvSpPr/>
          <p:nvPr/>
        </p:nvSpPr>
        <p:spPr>
          <a:xfrm>
            <a:off x="1785049" y="2977114"/>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RAPIDS AND OTHERS</a:t>
            </a:r>
            <a:endParaRPr/>
          </a:p>
        </p:txBody>
      </p:sp>
      <p:sp>
        <p:nvSpPr>
          <p:cNvPr id="828" name="Google Shape;828;p37"/>
          <p:cNvSpPr/>
          <p:nvPr/>
        </p:nvSpPr>
        <p:spPr>
          <a:xfrm>
            <a:off x="9592607" y="3815978"/>
            <a:ext cx="6647789"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Multi-GPU</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On single Node (DGX)</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Or across a cluster</a:t>
            </a:r>
            <a:endParaRPr/>
          </a:p>
        </p:txBody>
      </p:sp>
      <p:sp>
        <p:nvSpPr>
          <p:cNvPr id="829" name="Google Shape;829;p37"/>
          <p:cNvSpPr/>
          <p:nvPr/>
        </p:nvSpPr>
        <p:spPr>
          <a:xfrm>
            <a:off x="9592607" y="2940538"/>
            <a:ext cx="6647789" cy="86793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RAPIDS + DASK </a:t>
            </a:r>
            <a:br>
              <a:rPr b="1" i="0" lang="en-US" sz="2800" u="none" cap="none" strike="noStrike">
                <a:solidFill>
                  <a:schemeClr val="lt2"/>
                </a:solidFill>
                <a:latin typeface="Trebuchet MS"/>
                <a:ea typeface="Trebuchet MS"/>
                <a:cs typeface="Trebuchet MS"/>
                <a:sym typeface="Trebuchet MS"/>
              </a:rPr>
            </a:br>
            <a:r>
              <a:rPr b="1" i="0" lang="en-US" sz="2800" u="none" cap="none" strike="noStrike">
                <a:solidFill>
                  <a:schemeClr val="lt2"/>
                </a:solidFill>
                <a:latin typeface="Trebuchet MS"/>
                <a:ea typeface="Trebuchet MS"/>
                <a:cs typeface="Trebuchet MS"/>
                <a:sym typeface="Trebuchet MS"/>
              </a:rPr>
              <a:t>WITH OPENUCX</a:t>
            </a:r>
            <a:endParaRPr b="1" i="0" sz="2800" u="none" cap="none" strike="noStrike">
              <a:solidFill>
                <a:schemeClr val="lt2"/>
              </a:solidFill>
              <a:latin typeface="Trebuchet MS"/>
              <a:ea typeface="Trebuchet MS"/>
              <a:cs typeface="Trebuchet MS"/>
              <a:sym typeface="Trebuchet MS"/>
            </a:endParaRPr>
          </a:p>
        </p:txBody>
      </p:sp>
      <p:sp>
        <p:nvSpPr>
          <p:cNvPr id="830" name="Google Shape;830;p37"/>
          <p:cNvSpPr/>
          <p:nvPr/>
        </p:nvSpPr>
        <p:spPr>
          <a:xfrm>
            <a:off x="1785049" y="6794735"/>
            <a:ext cx="3317303" cy="133882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Pandas, Scikit-Learn, Numba and many more</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Single CPU core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In-memory data</a:t>
            </a:r>
            <a:endParaRPr/>
          </a:p>
        </p:txBody>
      </p:sp>
      <p:sp>
        <p:nvSpPr>
          <p:cNvPr id="831" name="Google Shape;831;p37"/>
          <p:cNvSpPr/>
          <p:nvPr/>
        </p:nvSpPr>
        <p:spPr>
          <a:xfrm>
            <a:off x="1785049" y="6295258"/>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PYDATA</a:t>
            </a:r>
            <a:endParaRPr b="1" i="0" sz="2800" u="none" cap="none" strike="noStrike">
              <a:solidFill>
                <a:schemeClr val="lt2"/>
              </a:solidFill>
              <a:latin typeface="Trebuchet MS"/>
              <a:ea typeface="Trebuchet MS"/>
              <a:cs typeface="Trebuchet MS"/>
              <a:sym typeface="Trebuchet MS"/>
            </a:endParaRPr>
          </a:p>
        </p:txBody>
      </p:sp>
      <p:sp>
        <p:nvSpPr>
          <p:cNvPr id="832" name="Google Shape;832;p37"/>
          <p:cNvSpPr/>
          <p:nvPr/>
        </p:nvSpPr>
        <p:spPr>
          <a:xfrm>
            <a:off x="9592607" y="6794735"/>
            <a:ext cx="6647789" cy="15881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Multi-core and distributed PyData</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-&gt; Dask Array</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Pandas -&gt; Dask DataFrame</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Scikit-Learn -&gt; Dask-ML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 -&gt; Dask Futures</a:t>
            </a:r>
            <a:endParaRPr/>
          </a:p>
        </p:txBody>
      </p:sp>
      <p:sp>
        <p:nvSpPr>
          <p:cNvPr id="833" name="Google Shape;833;p37"/>
          <p:cNvSpPr/>
          <p:nvPr/>
        </p:nvSpPr>
        <p:spPr>
          <a:xfrm>
            <a:off x="9592607" y="6295258"/>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DASK</a:t>
            </a:r>
            <a:endParaRPr b="1" i="0" sz="2800" u="none" cap="none" strike="noStrike">
              <a:solidFill>
                <a:schemeClr val="lt2"/>
              </a:solidFill>
              <a:latin typeface="Trebuchet MS"/>
              <a:ea typeface="Trebuchet MS"/>
              <a:cs typeface="Trebuchet MS"/>
              <a:sym typeface="Trebuchet MS"/>
            </a:endParaRPr>
          </a:p>
        </p:txBody>
      </p:sp>
      <p:pic>
        <p:nvPicPr>
          <p:cNvPr id="834" name="Google Shape;834;p37"/>
          <p:cNvPicPr preferRelativeResize="0"/>
          <p:nvPr/>
        </p:nvPicPr>
        <p:blipFill rotWithShape="1">
          <a:blip r:embed="rId3">
            <a:alphaModFix/>
          </a:blip>
          <a:srcRect b="0" l="0" r="0" t="0"/>
          <a:stretch/>
        </p:blipFill>
        <p:spPr>
          <a:xfrm>
            <a:off x="5670317" y="3666001"/>
            <a:ext cx="2951422" cy="1121790"/>
          </a:xfrm>
          <a:prstGeom prst="rect">
            <a:avLst/>
          </a:prstGeom>
          <a:noFill/>
          <a:ln>
            <a:noFill/>
          </a:ln>
        </p:spPr>
      </p:pic>
      <p:pic>
        <p:nvPicPr>
          <p:cNvPr id="835" name="Google Shape;835;p37"/>
          <p:cNvPicPr preferRelativeResize="0"/>
          <p:nvPr/>
        </p:nvPicPr>
        <p:blipFill rotWithShape="1">
          <a:blip r:embed="rId3">
            <a:alphaModFix/>
          </a:blip>
          <a:srcRect b="0" l="0" r="0" t="0"/>
          <a:stretch/>
        </p:blipFill>
        <p:spPr>
          <a:xfrm>
            <a:off x="14062852" y="2823059"/>
            <a:ext cx="2192934" cy="833500"/>
          </a:xfrm>
          <a:prstGeom prst="rect">
            <a:avLst/>
          </a:prstGeom>
          <a:noFill/>
          <a:ln>
            <a:noFill/>
          </a:ln>
        </p:spPr>
      </p:pic>
      <p:pic>
        <p:nvPicPr>
          <p:cNvPr id="836" name="Google Shape;836;p37"/>
          <p:cNvPicPr preferRelativeResize="0"/>
          <p:nvPr/>
        </p:nvPicPr>
        <p:blipFill rotWithShape="1">
          <a:blip r:embed="rId4">
            <a:alphaModFix/>
          </a:blip>
          <a:srcRect b="0" l="0" r="0" t="0"/>
          <a:stretch/>
        </p:blipFill>
        <p:spPr>
          <a:xfrm>
            <a:off x="5666743" y="7623811"/>
            <a:ext cx="1163908" cy="484949"/>
          </a:xfrm>
          <a:prstGeom prst="rect">
            <a:avLst/>
          </a:prstGeom>
          <a:noFill/>
          <a:ln>
            <a:noFill/>
          </a:ln>
        </p:spPr>
      </p:pic>
      <p:pic>
        <p:nvPicPr>
          <p:cNvPr id="837" name="Google Shape;837;p37"/>
          <p:cNvPicPr preferRelativeResize="0"/>
          <p:nvPr/>
        </p:nvPicPr>
        <p:blipFill rotWithShape="1">
          <a:blip r:embed="rId5">
            <a:alphaModFix/>
          </a:blip>
          <a:srcRect b="0" l="0" r="0" t="0"/>
          <a:stretch/>
        </p:blipFill>
        <p:spPr>
          <a:xfrm>
            <a:off x="6219435" y="6785113"/>
            <a:ext cx="1361238" cy="539206"/>
          </a:xfrm>
          <a:prstGeom prst="rect">
            <a:avLst/>
          </a:prstGeom>
          <a:noFill/>
          <a:ln>
            <a:noFill/>
          </a:ln>
        </p:spPr>
      </p:pic>
      <p:pic>
        <p:nvPicPr>
          <p:cNvPr descr="pandas-logo.png" id="838" name="Google Shape;838;p37"/>
          <p:cNvPicPr preferRelativeResize="0"/>
          <p:nvPr/>
        </p:nvPicPr>
        <p:blipFill rotWithShape="1">
          <a:blip r:embed="rId6">
            <a:alphaModFix/>
          </a:blip>
          <a:srcRect b="0" l="0" r="0" t="0"/>
          <a:stretch/>
        </p:blipFill>
        <p:spPr>
          <a:xfrm>
            <a:off x="8033360" y="6744567"/>
            <a:ext cx="705080" cy="553033"/>
          </a:xfrm>
          <a:prstGeom prst="rect">
            <a:avLst/>
          </a:prstGeom>
          <a:noFill/>
          <a:ln>
            <a:noFill/>
          </a:ln>
        </p:spPr>
      </p:pic>
      <p:pic>
        <p:nvPicPr>
          <p:cNvPr descr="Scikit learn logo small.svg" id="839" name="Google Shape;839;p37"/>
          <p:cNvPicPr preferRelativeResize="0"/>
          <p:nvPr/>
        </p:nvPicPr>
        <p:blipFill rotWithShape="1">
          <a:blip r:embed="rId7">
            <a:alphaModFix/>
          </a:blip>
          <a:srcRect b="0" l="0" r="0" t="0"/>
          <a:stretch/>
        </p:blipFill>
        <p:spPr>
          <a:xfrm>
            <a:off x="7270331" y="7600904"/>
            <a:ext cx="792828" cy="425243"/>
          </a:xfrm>
          <a:prstGeom prst="rect">
            <a:avLst/>
          </a:prstGeom>
          <a:noFill/>
          <a:ln>
            <a:noFill/>
          </a:ln>
        </p:spPr>
      </p:pic>
      <p:pic>
        <p:nvPicPr>
          <p:cNvPr descr="Image result for numba logo" id="840" name="Google Shape;840;p37"/>
          <p:cNvPicPr preferRelativeResize="0"/>
          <p:nvPr/>
        </p:nvPicPr>
        <p:blipFill rotWithShape="1">
          <a:blip r:embed="rId8">
            <a:alphaModFix/>
          </a:blip>
          <a:srcRect b="0" l="0" r="0" t="0"/>
          <a:stretch/>
        </p:blipFill>
        <p:spPr>
          <a:xfrm>
            <a:off x="5240222" y="6755109"/>
            <a:ext cx="586926" cy="586926"/>
          </a:xfrm>
          <a:prstGeom prst="rect">
            <a:avLst/>
          </a:prstGeom>
          <a:noFill/>
          <a:ln>
            <a:noFill/>
          </a:ln>
        </p:spPr>
      </p:pic>
      <p:pic>
        <p:nvPicPr>
          <p:cNvPr id="841" name="Google Shape;841;p37"/>
          <p:cNvPicPr preferRelativeResize="0"/>
          <p:nvPr/>
        </p:nvPicPr>
        <p:blipFill rotWithShape="1">
          <a:blip r:embed="rId9">
            <a:alphaModFix/>
          </a:blip>
          <a:srcRect b="0" l="0" r="0" t="0"/>
          <a:stretch/>
        </p:blipFill>
        <p:spPr>
          <a:xfrm>
            <a:off x="14756339" y="3710497"/>
            <a:ext cx="805959" cy="808558"/>
          </a:xfrm>
          <a:prstGeom prst="rect">
            <a:avLst/>
          </a:prstGeom>
          <a:noFill/>
          <a:ln>
            <a:noFill/>
          </a:ln>
        </p:spPr>
      </p:pic>
      <p:pic>
        <p:nvPicPr>
          <p:cNvPr id="842" name="Google Shape;842;p37"/>
          <p:cNvPicPr preferRelativeResize="0"/>
          <p:nvPr/>
        </p:nvPicPr>
        <p:blipFill rotWithShape="1">
          <a:blip r:embed="rId10">
            <a:alphaModFix/>
          </a:blip>
          <a:srcRect b="0" l="0" r="0" t="0"/>
          <a:stretch/>
        </p:blipFill>
        <p:spPr>
          <a:xfrm>
            <a:off x="14278052" y="4731128"/>
            <a:ext cx="1619548" cy="654710"/>
          </a:xfrm>
          <a:prstGeom prst="rect">
            <a:avLst/>
          </a:prstGeom>
          <a:noFill/>
          <a:ln>
            <a:noFill/>
          </a:ln>
        </p:spPr>
      </p:pic>
      <p:pic>
        <p:nvPicPr>
          <p:cNvPr id="843" name="Google Shape;843;p37"/>
          <p:cNvPicPr preferRelativeResize="0"/>
          <p:nvPr/>
        </p:nvPicPr>
        <p:blipFill rotWithShape="1">
          <a:blip r:embed="rId10">
            <a:alphaModFix/>
          </a:blip>
          <a:srcRect b="0" l="0" r="0" t="0"/>
          <a:stretch/>
        </p:blipFill>
        <p:spPr>
          <a:xfrm>
            <a:off x="14278052" y="7161123"/>
            <a:ext cx="1619548" cy="654710"/>
          </a:xfrm>
          <a:prstGeom prst="rect">
            <a:avLst/>
          </a:prstGeom>
          <a:noFill/>
          <a:ln>
            <a:noFill/>
          </a:ln>
        </p:spPr>
      </p:pic>
      <p:cxnSp>
        <p:nvCxnSpPr>
          <p:cNvPr id="844" name="Google Shape;844;p37"/>
          <p:cNvCxnSpPr/>
          <p:nvPr/>
        </p:nvCxnSpPr>
        <p:spPr>
          <a:xfrm flipH="1" rot="10800000">
            <a:off x="1254038" y="2579688"/>
            <a:ext cx="13983" cy="6349462"/>
          </a:xfrm>
          <a:prstGeom prst="straightConnector1">
            <a:avLst/>
          </a:prstGeom>
          <a:noFill/>
          <a:ln cap="flat" cmpd="sng" w="9525">
            <a:solidFill>
              <a:srgbClr val="595959"/>
            </a:solidFill>
            <a:prstDash val="solid"/>
            <a:round/>
            <a:headEnd len="sm" w="sm" type="none"/>
            <a:tailEnd len="lg" w="lg" type="triangle"/>
          </a:ln>
        </p:spPr>
      </p:cxnSp>
      <p:sp>
        <p:nvSpPr>
          <p:cNvPr id="845" name="Google Shape;845;p37"/>
          <p:cNvSpPr txBox="1"/>
          <p:nvPr/>
        </p:nvSpPr>
        <p:spPr>
          <a:xfrm rot="-5400000">
            <a:off x="-1831936" y="5346588"/>
            <a:ext cx="5768000" cy="846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2400" u="none" cap="none" strike="noStrike">
                <a:solidFill>
                  <a:srgbClr val="595959"/>
                </a:solidFill>
                <a:latin typeface="Trebuchet MS"/>
                <a:ea typeface="Trebuchet MS"/>
                <a:cs typeface="Trebuchet MS"/>
                <a:sym typeface="Trebuchet MS"/>
              </a:rPr>
              <a:t>Scale Up / Accelerate</a:t>
            </a:r>
            <a:endParaRPr b="0" i="0" sz="2400" u="none" cap="none" strike="noStrike">
              <a:solidFill>
                <a:srgbClr val="595959"/>
              </a:solidFill>
              <a:latin typeface="Trebuchet MS"/>
              <a:ea typeface="Trebuchet MS"/>
              <a:cs typeface="Trebuchet MS"/>
              <a:sym typeface="Trebuchet MS"/>
            </a:endParaRPr>
          </a:p>
        </p:txBody>
      </p:sp>
      <p:cxnSp>
        <p:nvCxnSpPr>
          <p:cNvPr id="846" name="Google Shape;846;p37"/>
          <p:cNvCxnSpPr/>
          <p:nvPr/>
        </p:nvCxnSpPr>
        <p:spPr>
          <a:xfrm>
            <a:off x="1475314" y="9108590"/>
            <a:ext cx="15337372" cy="0"/>
          </a:xfrm>
          <a:prstGeom prst="straightConnector1">
            <a:avLst/>
          </a:prstGeom>
          <a:noFill/>
          <a:ln cap="flat" cmpd="sng" w="9525">
            <a:solidFill>
              <a:srgbClr val="595959"/>
            </a:solidFill>
            <a:prstDash val="solid"/>
            <a:round/>
            <a:headEnd len="sm" w="sm" type="none"/>
            <a:tailEnd len="lg" w="lg" type="triangle"/>
          </a:ln>
        </p:spPr>
      </p:cxnSp>
      <p:sp>
        <p:nvSpPr>
          <p:cNvPr id="847" name="Google Shape;847;p37"/>
          <p:cNvSpPr txBox="1"/>
          <p:nvPr/>
        </p:nvSpPr>
        <p:spPr>
          <a:xfrm>
            <a:off x="6263175" y="9065506"/>
            <a:ext cx="5768000" cy="846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2400" u="none" cap="none" strike="noStrike">
                <a:solidFill>
                  <a:srgbClr val="595959"/>
                </a:solidFill>
                <a:latin typeface="Trebuchet MS"/>
                <a:ea typeface="Trebuchet MS"/>
                <a:cs typeface="Trebuchet MS"/>
                <a:sym typeface="Trebuchet MS"/>
              </a:rPr>
              <a:t>Scale Out / Parallelize</a:t>
            </a:r>
            <a:endParaRPr/>
          </a:p>
        </p:txBody>
      </p:sp>
      <p:sp>
        <p:nvSpPr>
          <p:cNvPr id="848" name="Google Shape;848;p3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Scale Out with RAPIDS + Dask with OpenUCX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38"/>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cuDF</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cxnSp>
        <p:nvCxnSpPr>
          <p:cNvPr id="859" name="Google Shape;859;p39"/>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860" name="Google Shape;860;p39"/>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Dask</a:t>
            </a:r>
            <a:endParaRPr b="0" i="0" sz="3888" u="none" cap="none" strike="noStrike">
              <a:solidFill>
                <a:srgbClr val="000000"/>
              </a:solidFill>
              <a:latin typeface="Arial"/>
              <a:ea typeface="Arial"/>
              <a:cs typeface="Arial"/>
              <a:sym typeface="Arial"/>
            </a:endParaRPr>
          </a:p>
        </p:txBody>
      </p:sp>
      <p:cxnSp>
        <p:nvCxnSpPr>
          <p:cNvPr id="861" name="Google Shape;861;p39"/>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862" name="Google Shape;862;p39"/>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863" name="Google Shape;863;p39"/>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864" name="Google Shape;864;p39"/>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865" name="Google Shape;865;p39"/>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866" name="Google Shape;866;p39"/>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867" name="Google Shape;867;p39"/>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868" name="Google Shape;868;p39"/>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869" name="Google Shape;869;p39"/>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870" name="Google Shape;870;p39"/>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871" name="Google Shape;871;p39"/>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872" name="Google Shape;872;p39"/>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873" name="Google Shape;873;p39"/>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874" name="Google Shape;874;p39"/>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875" name="Google Shape;875;p39"/>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876" name="Google Shape;876;p39"/>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877" name="Google Shape;877;p3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878" name="Google Shape;878;p3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 Accelerated Data Wrangling and Feature Engineering</a:t>
            </a:r>
            <a:endParaRPr/>
          </a:p>
        </p:txBody>
      </p:sp>
      <p:sp>
        <p:nvSpPr>
          <p:cNvPr id="879" name="Google Shape;879;p39"/>
          <p:cNvSpPr/>
          <p:nvPr/>
        </p:nvSpPr>
        <p:spPr>
          <a:xfrm>
            <a:off x="1391531" y="2855128"/>
            <a:ext cx="150297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880" name="Google Shape;880;p39"/>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pic>
        <p:nvPicPr>
          <p:cNvPr id="886" name="Google Shape;886;p40"/>
          <p:cNvPicPr preferRelativeResize="0"/>
          <p:nvPr/>
        </p:nvPicPr>
        <p:blipFill rotWithShape="1">
          <a:blip r:embed="rId3">
            <a:alphaModFix/>
          </a:blip>
          <a:srcRect b="0" l="0" r="0" t="0"/>
          <a:stretch/>
        </p:blipFill>
        <p:spPr>
          <a:xfrm>
            <a:off x="677334" y="3306517"/>
            <a:ext cx="16933333" cy="5555173"/>
          </a:xfrm>
          <a:prstGeom prst="rect">
            <a:avLst/>
          </a:prstGeom>
          <a:noFill/>
          <a:ln>
            <a:noFill/>
          </a:ln>
        </p:spPr>
      </p:pic>
      <p:sp>
        <p:nvSpPr>
          <p:cNvPr id="887" name="Google Shape;887;p4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GPU-Accelerated ETL</a:t>
            </a:r>
            <a:endParaRPr/>
          </a:p>
        </p:txBody>
      </p:sp>
      <p:sp>
        <p:nvSpPr>
          <p:cNvPr id="888" name="Google Shape;888;p4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indent="0" lvl="0" marL="0" rtl="0" algn="ctr">
              <a:lnSpc>
                <a:spcPct val="90000"/>
              </a:lnSpc>
              <a:spcBef>
                <a:spcPts val="3000"/>
              </a:spcBef>
              <a:spcAft>
                <a:spcPts val="0"/>
              </a:spcAft>
              <a:buSzPts val="3000"/>
              <a:buFont typeface="Trebuchet M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41"/>
          <p:cNvSpPr txBox="1"/>
          <p:nvPr/>
        </p:nvSpPr>
        <p:spPr>
          <a:xfrm>
            <a:off x="11103228" y="3568700"/>
            <a:ext cx="2691122" cy="1547010"/>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Dask 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Pandas</a:t>
            </a:r>
            <a:endParaRPr b="0" i="0" sz="2400" u="none" cap="none" strike="noStrike">
              <a:solidFill>
                <a:srgbClr val="4D4D4D"/>
              </a:solidFill>
              <a:latin typeface="Trebuchet MS"/>
              <a:ea typeface="Trebuchet MS"/>
              <a:cs typeface="Trebuchet MS"/>
              <a:sym typeface="Trebuchet MS"/>
            </a:endParaRPr>
          </a:p>
        </p:txBody>
      </p:sp>
      <p:sp>
        <p:nvSpPr>
          <p:cNvPr id="894" name="Google Shape;894;p41"/>
          <p:cNvSpPr txBox="1"/>
          <p:nvPr/>
        </p:nvSpPr>
        <p:spPr>
          <a:xfrm>
            <a:off x="11101067" y="6648682"/>
            <a:ext cx="2688336" cy="1547030"/>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Thrust</a:t>
            </a:r>
            <a:endParaRPr b="0" i="0" sz="2400" u="none" cap="none" strike="noStrike">
              <a:solidFill>
                <a:srgbClr val="4D4D4D"/>
              </a:solidFill>
              <a:latin typeface="Arial"/>
              <a:ea typeface="Arial"/>
              <a:cs typeface="Arial"/>
              <a:sym typeface="Arial"/>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Cub</a:t>
            </a:r>
            <a:endParaRPr b="0" i="0" sz="2400" u="none" cap="none" strike="noStrike">
              <a:solidFill>
                <a:srgbClr val="4D4D4D"/>
              </a:solidFill>
              <a:latin typeface="Arial"/>
              <a:ea typeface="Arial"/>
              <a:cs typeface="Arial"/>
              <a:sym typeface="Arial"/>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Jitify</a:t>
            </a:r>
            <a:endParaRPr b="0" i="0" sz="2400" u="none" cap="none" strike="noStrike">
              <a:solidFill>
                <a:srgbClr val="4D4D4D"/>
              </a:solidFill>
              <a:latin typeface="Trebuchet MS"/>
              <a:ea typeface="Trebuchet MS"/>
              <a:cs typeface="Trebuchet MS"/>
              <a:sym typeface="Trebuchet MS"/>
            </a:endParaRPr>
          </a:p>
        </p:txBody>
      </p:sp>
      <p:sp>
        <p:nvSpPr>
          <p:cNvPr id="895" name="Google Shape;895;p41"/>
          <p:cNvSpPr/>
          <p:nvPr/>
        </p:nvSpPr>
        <p:spPr>
          <a:xfrm>
            <a:off x="4531976" y="3568700"/>
            <a:ext cx="3746950"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sp>
        <p:nvSpPr>
          <p:cNvPr id="896" name="Google Shape;896;p41"/>
          <p:cNvSpPr/>
          <p:nvPr/>
        </p:nvSpPr>
        <p:spPr>
          <a:xfrm>
            <a:off x="4531976" y="4595361"/>
            <a:ext cx="3746950" cy="860500"/>
          </a:xfrm>
          <a:prstGeom prst="rect">
            <a:avLst/>
          </a:prstGeom>
          <a:solidFill>
            <a:srgbClr val="229FA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897" name="Google Shape;897;p41"/>
          <p:cNvSpPr/>
          <p:nvPr/>
        </p:nvSpPr>
        <p:spPr>
          <a:xfrm>
            <a:off x="4531976" y="5622022"/>
            <a:ext cx="3746950" cy="860500"/>
          </a:xfrm>
          <a:prstGeom prst="rect">
            <a:avLst/>
          </a:prstGeom>
          <a:solidFill>
            <a:srgbClr val="7400F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cuDF C++ </a:t>
            </a:r>
            <a:endParaRPr b="0" i="0" sz="2400" u="none" cap="none" strike="noStrike">
              <a:solidFill>
                <a:srgbClr val="FFFFFF"/>
              </a:solidFill>
              <a:latin typeface="Trebuchet MS"/>
              <a:ea typeface="Trebuchet MS"/>
              <a:cs typeface="Trebuchet MS"/>
              <a:sym typeface="Trebuchet MS"/>
            </a:endParaRPr>
          </a:p>
        </p:txBody>
      </p:sp>
      <p:sp>
        <p:nvSpPr>
          <p:cNvPr id="898" name="Google Shape;898;p41"/>
          <p:cNvSpPr/>
          <p:nvPr/>
        </p:nvSpPr>
        <p:spPr>
          <a:xfrm>
            <a:off x="4531749" y="6648682"/>
            <a:ext cx="3746950" cy="860500"/>
          </a:xfrm>
          <a:prstGeom prst="rect">
            <a:avLst/>
          </a:prstGeom>
          <a:solidFill>
            <a:srgbClr val="878787"/>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 Libraries</a:t>
            </a:r>
            <a:endParaRPr b="0" i="0" sz="2400" u="none" cap="none" strike="noStrike">
              <a:solidFill>
                <a:srgbClr val="FFFFFF"/>
              </a:solidFill>
              <a:latin typeface="Trebuchet MS"/>
              <a:ea typeface="Trebuchet MS"/>
              <a:cs typeface="Trebuchet MS"/>
              <a:sym typeface="Trebuchet MS"/>
            </a:endParaRPr>
          </a:p>
        </p:txBody>
      </p:sp>
      <p:sp>
        <p:nvSpPr>
          <p:cNvPr id="899" name="Google Shape;899;p41"/>
          <p:cNvSpPr/>
          <p:nvPr/>
        </p:nvSpPr>
        <p:spPr>
          <a:xfrm>
            <a:off x="4531913" y="7675342"/>
            <a:ext cx="3746950"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cxnSp>
        <p:nvCxnSpPr>
          <p:cNvPr id="900" name="Google Shape;900;p41"/>
          <p:cNvCxnSpPr/>
          <p:nvPr/>
        </p:nvCxnSpPr>
        <p:spPr>
          <a:xfrm>
            <a:off x="8631011" y="3996040"/>
            <a:ext cx="2152650" cy="0"/>
          </a:xfrm>
          <a:prstGeom prst="straightConnector1">
            <a:avLst/>
          </a:prstGeom>
          <a:noFill/>
          <a:ln cap="flat" cmpd="sng" w="31750">
            <a:solidFill>
              <a:schemeClr val="accent4"/>
            </a:solidFill>
            <a:prstDash val="solid"/>
            <a:round/>
            <a:headEnd len="sm" w="sm" type="none"/>
            <a:tailEnd len="med" w="med" type="triangle"/>
          </a:ln>
        </p:spPr>
      </p:cxnSp>
      <p:cxnSp>
        <p:nvCxnSpPr>
          <p:cNvPr id="901" name="Google Shape;901;p41"/>
          <p:cNvCxnSpPr/>
          <p:nvPr/>
        </p:nvCxnSpPr>
        <p:spPr>
          <a:xfrm>
            <a:off x="8631011" y="7072843"/>
            <a:ext cx="2152650" cy="0"/>
          </a:xfrm>
          <a:prstGeom prst="straightConnector1">
            <a:avLst/>
          </a:prstGeom>
          <a:noFill/>
          <a:ln cap="flat" cmpd="sng" w="31750">
            <a:solidFill>
              <a:schemeClr val="accent4"/>
            </a:solidFill>
            <a:prstDash val="solid"/>
            <a:round/>
            <a:headEnd len="sm" w="sm" type="none"/>
            <a:tailEnd len="med" w="med" type="triangle"/>
          </a:ln>
        </p:spPr>
      </p:cxnSp>
      <p:sp>
        <p:nvSpPr>
          <p:cNvPr id="902" name="Google Shape;902;p4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pic>
        <p:nvPicPr>
          <p:cNvPr id="908" name="Google Shape;908;p42"/>
          <p:cNvPicPr preferRelativeResize="0"/>
          <p:nvPr/>
        </p:nvPicPr>
        <p:blipFill rotWithShape="1">
          <a:blip r:embed="rId3">
            <a:alphaModFix/>
          </a:blip>
          <a:srcRect b="0" l="0" r="0" t="0"/>
          <a:stretch/>
        </p:blipFill>
        <p:spPr>
          <a:xfrm>
            <a:off x="14790731" y="6226657"/>
            <a:ext cx="1164888" cy="807808"/>
          </a:xfrm>
          <a:prstGeom prst="rect">
            <a:avLst/>
          </a:prstGeom>
          <a:noFill/>
          <a:ln>
            <a:noFill/>
          </a:ln>
        </p:spPr>
      </p:pic>
      <p:pic>
        <p:nvPicPr>
          <p:cNvPr id="909" name="Google Shape;909;p42"/>
          <p:cNvPicPr preferRelativeResize="0"/>
          <p:nvPr/>
        </p:nvPicPr>
        <p:blipFill rotWithShape="1">
          <a:blip r:embed="rId4">
            <a:alphaModFix/>
          </a:blip>
          <a:srcRect b="0" l="0" r="0" t="0"/>
          <a:stretch/>
        </p:blipFill>
        <p:spPr>
          <a:xfrm>
            <a:off x="13437705" y="6264869"/>
            <a:ext cx="650594" cy="731378"/>
          </a:xfrm>
          <a:prstGeom prst="rect">
            <a:avLst/>
          </a:prstGeom>
          <a:noFill/>
          <a:ln>
            <a:noFill/>
          </a:ln>
        </p:spPr>
      </p:pic>
      <p:sp>
        <p:nvSpPr>
          <p:cNvPr id="910" name="Google Shape;910;p4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911" name="Google Shape;911;p42"/>
          <p:cNvSpPr txBox="1"/>
          <p:nvPr>
            <p:ph idx="1" type="body"/>
          </p:nvPr>
        </p:nvSpPr>
        <p:spPr>
          <a:xfrm>
            <a:off x="861250" y="3505059"/>
            <a:ext cx="7921803"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CUDA C++ LIBRARY</a:t>
            </a:r>
            <a:endParaRPr/>
          </a:p>
          <a:p>
            <a:pPr indent="-283110" lvl="0" marL="283110" rtl="0" algn="l">
              <a:lnSpc>
                <a:spcPct val="90000"/>
              </a:lnSpc>
              <a:spcBef>
                <a:spcPts val="3000"/>
              </a:spcBef>
              <a:spcAft>
                <a:spcPts val="0"/>
              </a:spcAft>
              <a:buSzPts val="1920"/>
              <a:buChar char="🞂"/>
            </a:pPr>
            <a:r>
              <a:rPr lang="en-US"/>
              <a:t>Table (dataframe) and column types and algorithms</a:t>
            </a:r>
            <a:endParaRPr/>
          </a:p>
          <a:p>
            <a:pPr indent="-283110" lvl="0" marL="283110" rtl="0" algn="l">
              <a:lnSpc>
                <a:spcPct val="90000"/>
              </a:lnSpc>
              <a:spcBef>
                <a:spcPts val="3000"/>
              </a:spcBef>
              <a:spcAft>
                <a:spcPts val="0"/>
              </a:spcAft>
              <a:buSzPts val="1920"/>
              <a:buChar char="🞂"/>
            </a:pPr>
            <a:r>
              <a:rPr lang="en-US"/>
              <a:t>CUDA kernels for sorting, join, groupby, reductions, partitioning, elementwise operations, etc.</a:t>
            </a:r>
            <a:endParaRPr/>
          </a:p>
          <a:p>
            <a:pPr indent="-283110" lvl="0" marL="283110" rtl="0" algn="l">
              <a:lnSpc>
                <a:spcPct val="90000"/>
              </a:lnSpc>
              <a:spcBef>
                <a:spcPts val="3000"/>
              </a:spcBef>
              <a:spcAft>
                <a:spcPts val="0"/>
              </a:spcAft>
              <a:buSzPts val="1920"/>
              <a:buChar char="🞂"/>
            </a:pPr>
            <a:r>
              <a:rPr lang="en-US"/>
              <a:t>Optimized GPU implementations for strings, timestamps, numeric types (more coming)</a:t>
            </a:r>
            <a:endParaRPr/>
          </a:p>
          <a:p>
            <a:pPr indent="-283110" lvl="0" marL="283110" rtl="0" algn="l">
              <a:lnSpc>
                <a:spcPct val="90000"/>
              </a:lnSpc>
              <a:spcBef>
                <a:spcPts val="3000"/>
              </a:spcBef>
              <a:spcAft>
                <a:spcPts val="0"/>
              </a:spcAft>
              <a:buSzPts val="1920"/>
              <a:buChar char="🞂"/>
            </a:pPr>
            <a:r>
              <a:rPr lang="en-US"/>
              <a:t>Primitives for scalable distributed ETL</a:t>
            </a:r>
            <a:endParaRPr/>
          </a:p>
        </p:txBody>
      </p:sp>
      <p:sp>
        <p:nvSpPr>
          <p:cNvPr id="912" name="Google Shape;912;p4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libcuDF is…</a:t>
            </a:r>
            <a:endParaRPr/>
          </a:p>
          <a:p>
            <a:pPr indent="0" lvl="0" marL="0" rtl="0" algn="ctr">
              <a:lnSpc>
                <a:spcPct val="90000"/>
              </a:lnSpc>
              <a:spcBef>
                <a:spcPts val="3000"/>
              </a:spcBef>
              <a:spcAft>
                <a:spcPts val="0"/>
              </a:spcAft>
              <a:buSzPts val="3000"/>
              <a:buFont typeface="Trebuchet MS"/>
              <a:buNone/>
            </a:pPr>
            <a:r>
              <a:t/>
            </a:r>
            <a:endParaRPr/>
          </a:p>
        </p:txBody>
      </p:sp>
      <p:pic>
        <p:nvPicPr>
          <p:cNvPr id="913" name="Google Shape;913;p42"/>
          <p:cNvPicPr preferRelativeResize="0"/>
          <p:nvPr/>
        </p:nvPicPr>
        <p:blipFill rotWithShape="1">
          <a:blip r:embed="rId5">
            <a:alphaModFix/>
          </a:blip>
          <a:srcRect b="0" l="0" r="0" t="0"/>
          <a:stretch/>
        </p:blipFill>
        <p:spPr>
          <a:xfrm>
            <a:off x="10638499" y="6269361"/>
            <a:ext cx="2096772" cy="722394"/>
          </a:xfrm>
          <a:prstGeom prst="rect">
            <a:avLst/>
          </a:prstGeom>
          <a:noFill/>
          <a:ln>
            <a:noFill/>
          </a:ln>
        </p:spPr>
      </p:pic>
      <p:grpSp>
        <p:nvGrpSpPr>
          <p:cNvPr id="914" name="Google Shape;914;p42"/>
          <p:cNvGrpSpPr/>
          <p:nvPr/>
        </p:nvGrpSpPr>
        <p:grpSpPr>
          <a:xfrm>
            <a:off x="9925878" y="3635833"/>
            <a:ext cx="7063800" cy="2358600"/>
            <a:chOff x="9925878" y="2310106"/>
            <a:chExt cx="7063800" cy="2358600"/>
          </a:xfrm>
        </p:grpSpPr>
        <p:sp>
          <p:nvSpPr>
            <p:cNvPr id="915" name="Google Shape;915;p42"/>
            <p:cNvSpPr/>
            <p:nvPr/>
          </p:nvSpPr>
          <p:spPr>
            <a:xfrm>
              <a:off x="9925878" y="2310106"/>
              <a:ext cx="7063500" cy="2358600"/>
            </a:xfrm>
            <a:prstGeom prst="rect">
              <a:avLst/>
            </a:prstGeom>
            <a:solidFill>
              <a:srgbClr val="EFEFEF">
                <a:alpha val="67840"/>
              </a:srgbClr>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916" name="Google Shape;916;p42"/>
            <p:cNvCxnSpPr/>
            <p:nvPr/>
          </p:nvCxnSpPr>
          <p:spPr>
            <a:xfrm>
              <a:off x="9925878" y="2319129"/>
              <a:ext cx="7063800" cy="0"/>
            </a:xfrm>
            <a:prstGeom prst="straightConnector1">
              <a:avLst/>
            </a:prstGeom>
            <a:noFill/>
            <a:ln cap="flat" cmpd="sng" w="31750">
              <a:solidFill>
                <a:schemeClr val="lt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4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923" name="Google Shape;923;p43"/>
          <p:cNvSpPr txBox="1"/>
          <p:nvPr>
            <p:ph idx="1" type="body"/>
          </p:nvPr>
        </p:nvSpPr>
        <p:spPr>
          <a:xfrm>
            <a:off x="861250" y="3505059"/>
            <a:ext cx="6935213"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PYTHON LIBRARY</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924" name="Google Shape;924;p4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cuDF is…</a:t>
            </a:r>
            <a:endParaRPr/>
          </a:p>
        </p:txBody>
      </p:sp>
      <p:grpSp>
        <p:nvGrpSpPr>
          <p:cNvPr id="925" name="Google Shape;925;p43"/>
          <p:cNvGrpSpPr/>
          <p:nvPr/>
        </p:nvGrpSpPr>
        <p:grpSpPr>
          <a:xfrm>
            <a:off x="8423624" y="3135086"/>
            <a:ext cx="8908411" cy="5721192"/>
            <a:chOff x="9231087" y="3310758"/>
            <a:chExt cx="8100949" cy="5202620"/>
          </a:xfrm>
        </p:grpSpPr>
        <p:grpSp>
          <p:nvGrpSpPr>
            <p:cNvPr id="926" name="Google Shape;926;p43"/>
            <p:cNvGrpSpPr/>
            <p:nvPr/>
          </p:nvGrpSpPr>
          <p:grpSpPr>
            <a:xfrm>
              <a:off x="9231087" y="3310758"/>
              <a:ext cx="8095379" cy="5202620"/>
              <a:chOff x="225423" y="1708925"/>
              <a:chExt cx="5514416" cy="3543924"/>
            </a:xfrm>
          </p:grpSpPr>
          <p:pic>
            <p:nvPicPr>
              <p:cNvPr id="927" name="Google Shape;927;p43"/>
              <p:cNvPicPr preferRelativeResize="0"/>
              <p:nvPr/>
            </p:nvPicPr>
            <p:blipFill rotWithShape="1">
              <a:blip r:embed="rId3">
                <a:alphaModFix/>
              </a:blip>
              <a:srcRect b="44610" l="1291" r="1207" t="0"/>
              <a:stretch/>
            </p:blipFill>
            <p:spPr>
              <a:xfrm>
                <a:off x="225423" y="1708925"/>
                <a:ext cx="5514416" cy="2298186"/>
              </a:xfrm>
              <a:prstGeom prst="rect">
                <a:avLst/>
              </a:prstGeom>
              <a:noFill/>
              <a:ln>
                <a:noFill/>
              </a:ln>
            </p:spPr>
          </p:pic>
          <p:pic>
            <p:nvPicPr>
              <p:cNvPr id="928" name="Google Shape;928;p43"/>
              <p:cNvPicPr preferRelativeResize="0"/>
              <p:nvPr/>
            </p:nvPicPr>
            <p:blipFill rotWithShape="1">
              <a:blip r:embed="rId3">
                <a:alphaModFix/>
              </a:blip>
              <a:srcRect b="0" l="1291" r="1207" t="69976"/>
              <a:stretch/>
            </p:blipFill>
            <p:spPr>
              <a:xfrm>
                <a:off x="225423" y="4007098"/>
                <a:ext cx="5514416" cy="1245751"/>
              </a:xfrm>
              <a:prstGeom prst="rect">
                <a:avLst/>
              </a:prstGeom>
              <a:noFill/>
              <a:ln>
                <a:noFill/>
              </a:ln>
            </p:spPr>
          </p:pic>
        </p:grpSp>
        <p:cxnSp>
          <p:nvCxnSpPr>
            <p:cNvPr id="929" name="Google Shape;929;p43"/>
            <p:cNvCxnSpPr/>
            <p:nvPr/>
          </p:nvCxnSpPr>
          <p:spPr>
            <a:xfrm>
              <a:off x="9862457" y="3340056"/>
              <a:ext cx="7469579" cy="0"/>
            </a:xfrm>
            <a:prstGeom prst="straightConnector1">
              <a:avLst/>
            </a:prstGeom>
            <a:noFill/>
            <a:ln cap="flat" cmpd="sng" w="31750">
              <a:solidFill>
                <a:schemeClr val="lt2"/>
              </a:solidFill>
              <a:prstDash val="solid"/>
              <a:round/>
              <a:headEnd len="sm" w="sm" type="none"/>
              <a:tailEnd len="sm" w="sm" type="none"/>
            </a:ln>
          </p:spPr>
        </p:cxnSp>
        <p:cxnSp>
          <p:nvCxnSpPr>
            <p:cNvPr id="930" name="Google Shape;930;p43"/>
            <p:cNvCxnSpPr/>
            <p:nvPr/>
          </p:nvCxnSpPr>
          <p:spPr>
            <a:xfrm>
              <a:off x="9862457" y="3873456"/>
              <a:ext cx="7469579" cy="0"/>
            </a:xfrm>
            <a:prstGeom prst="straightConnector1">
              <a:avLst/>
            </a:prstGeom>
            <a:noFill/>
            <a:ln cap="flat" cmpd="sng" w="31750">
              <a:solidFill>
                <a:schemeClr val="lt2"/>
              </a:solidFill>
              <a:prstDash val="solid"/>
              <a:round/>
              <a:headEnd len="sm" w="sm" type="none"/>
              <a:tailEnd len="sm" w="sm" type="none"/>
            </a:ln>
          </p:spPr>
        </p:cxnSp>
        <p:cxnSp>
          <p:nvCxnSpPr>
            <p:cNvPr id="931" name="Google Shape;931;p43"/>
            <p:cNvCxnSpPr/>
            <p:nvPr/>
          </p:nvCxnSpPr>
          <p:spPr>
            <a:xfrm>
              <a:off x="9862457" y="6758170"/>
              <a:ext cx="7469579" cy="0"/>
            </a:xfrm>
            <a:prstGeom prst="straightConnector1">
              <a:avLst/>
            </a:prstGeom>
            <a:noFill/>
            <a:ln cap="flat" cmpd="sng" w="31750">
              <a:solidFill>
                <a:schemeClr val="lt2"/>
              </a:solidFill>
              <a:prstDash val="solid"/>
              <a:round/>
              <a:headEnd len="sm" w="sm" type="none"/>
              <a:tailEnd len="sm" w="sm" type="none"/>
            </a:ln>
          </p:spPr>
        </p:cxnSp>
        <p:cxnSp>
          <p:nvCxnSpPr>
            <p:cNvPr id="932" name="Google Shape;932;p43"/>
            <p:cNvCxnSpPr/>
            <p:nvPr/>
          </p:nvCxnSpPr>
          <p:spPr>
            <a:xfrm>
              <a:off x="9862457" y="7433084"/>
              <a:ext cx="7469579" cy="0"/>
            </a:xfrm>
            <a:prstGeom prst="straightConnector1">
              <a:avLst/>
            </a:prstGeom>
            <a:noFill/>
            <a:ln cap="flat" cmpd="sng" w="31750">
              <a:solidFill>
                <a:schemeClr val="lt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cxnSp>
        <p:nvCxnSpPr>
          <p:cNvPr id="938" name="Google Shape;938;p44"/>
          <p:cNvCxnSpPr/>
          <p:nvPr/>
        </p:nvCxnSpPr>
        <p:spPr>
          <a:xfrm>
            <a:off x="10364992" y="5634600"/>
            <a:ext cx="6467700" cy="0"/>
          </a:xfrm>
          <a:prstGeom prst="straightConnector1">
            <a:avLst/>
          </a:prstGeom>
          <a:noFill/>
          <a:ln cap="flat" cmpd="sng" w="12700">
            <a:solidFill>
              <a:srgbClr val="B3B3B3"/>
            </a:solidFill>
            <a:prstDash val="solid"/>
            <a:round/>
            <a:headEnd len="sm" w="sm" type="none"/>
            <a:tailEnd len="sm" w="sm" type="none"/>
          </a:ln>
        </p:spPr>
      </p:cxnSp>
      <p:sp>
        <p:nvSpPr>
          <p:cNvPr id="939" name="Google Shape;939;p44"/>
          <p:cNvSpPr txBox="1"/>
          <p:nvPr>
            <p:ph type="title"/>
          </p:nvPr>
        </p:nvSpPr>
        <p:spPr>
          <a:xfrm>
            <a:off x="830580" y="1229044"/>
            <a:ext cx="16626841" cy="984885"/>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None/>
            </a:pPr>
            <a:r>
              <a:rPr lang="en-US"/>
              <a:t>Benchmarks: Single-GPU Speedup vs. Pandas</a:t>
            </a:r>
            <a:endParaRPr>
              <a:solidFill>
                <a:srgbClr val="4C4C4C"/>
              </a:solidFill>
            </a:endParaRPr>
          </a:p>
        </p:txBody>
      </p:sp>
      <p:sp>
        <p:nvSpPr>
          <p:cNvPr id="940" name="Google Shape;940;p44"/>
          <p:cNvSpPr txBox="1"/>
          <p:nvPr>
            <p:ph idx="1" type="body"/>
          </p:nvPr>
        </p:nvSpPr>
        <p:spPr>
          <a:xfrm>
            <a:off x="861250" y="3505059"/>
            <a:ext cx="7562565"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cuDF v0.13, Pandas 0.25.3</a:t>
            </a:r>
            <a:endParaRPr/>
          </a:p>
          <a:p>
            <a:pPr indent="0" lvl="0" marL="0" rtl="0" algn="l">
              <a:lnSpc>
                <a:spcPct val="90000"/>
              </a:lnSpc>
              <a:spcBef>
                <a:spcPts val="0"/>
              </a:spcBef>
              <a:spcAft>
                <a:spcPts val="0"/>
              </a:spcAft>
              <a:buSzPts val="1920"/>
              <a:buNone/>
            </a:pPr>
            <a:r>
              <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Running on NVIDIA DGX-1:</a:t>
            </a:r>
            <a:endParaRPr/>
          </a:p>
          <a:p>
            <a:pPr indent="-288401" lvl="1" marL="1240920" rtl="0" algn="l">
              <a:lnSpc>
                <a:spcPct val="90000"/>
              </a:lnSpc>
              <a:spcBef>
                <a:spcPts val="3000"/>
              </a:spcBef>
              <a:spcAft>
                <a:spcPts val="0"/>
              </a:spcAft>
              <a:buSzPts val="1600"/>
              <a:buChar char="🞂"/>
            </a:pPr>
            <a:r>
              <a:rPr lang="en-US"/>
              <a:t>GPU: NVIDIA Tesla V100 32GB</a:t>
            </a:r>
            <a:endParaRPr/>
          </a:p>
          <a:p>
            <a:pPr indent="-288401" lvl="1" marL="1240920" rtl="0" algn="l">
              <a:lnSpc>
                <a:spcPct val="90000"/>
              </a:lnSpc>
              <a:spcBef>
                <a:spcPts val="3000"/>
              </a:spcBef>
              <a:spcAft>
                <a:spcPts val="0"/>
              </a:spcAft>
              <a:buSzPts val="1600"/>
              <a:buChar char="🞂"/>
            </a:pPr>
            <a:r>
              <a:rPr lang="en-US"/>
              <a:t>CPU: Intel(R) Xeon(R) CPU E5-2698 v4 @ 2.20GHz</a:t>
            </a:r>
            <a:endParaRPr/>
          </a:p>
          <a:p>
            <a:pPr indent="-283110" lvl="0" marL="283110" rtl="0" algn="l">
              <a:lnSpc>
                <a:spcPct val="90000"/>
              </a:lnSpc>
              <a:spcBef>
                <a:spcPts val="3000"/>
              </a:spcBef>
              <a:spcAft>
                <a:spcPts val="0"/>
              </a:spcAft>
              <a:buSzPts val="1920"/>
              <a:buChar char="🞂"/>
            </a:pPr>
            <a:r>
              <a:rPr lang="en-US"/>
              <a:t>Benchmark Setup:</a:t>
            </a:r>
            <a:endParaRPr/>
          </a:p>
          <a:p>
            <a:pPr indent="-288401" lvl="1" marL="1240920" rtl="0" algn="l">
              <a:lnSpc>
                <a:spcPct val="90000"/>
              </a:lnSpc>
              <a:spcBef>
                <a:spcPts val="3000"/>
              </a:spcBef>
              <a:spcAft>
                <a:spcPts val="0"/>
              </a:spcAft>
              <a:buSzPts val="1600"/>
              <a:buChar char="🞂"/>
            </a:pPr>
            <a:r>
              <a:rPr lang="en-US"/>
              <a:t>RMM Pool Allocator Enabled</a:t>
            </a:r>
            <a:endParaRPr/>
          </a:p>
          <a:p>
            <a:pPr indent="-288401" lvl="1" marL="1240920" rtl="0" algn="l">
              <a:lnSpc>
                <a:spcPct val="90000"/>
              </a:lnSpc>
              <a:spcBef>
                <a:spcPts val="3000"/>
              </a:spcBef>
              <a:spcAft>
                <a:spcPts val="0"/>
              </a:spcAft>
              <a:buSzPts val="1600"/>
              <a:buChar char="🞂"/>
            </a:pPr>
            <a:r>
              <a:rPr lang="en-US"/>
              <a:t>DataFrames: 2x int32 columns key columns, 3x int32 value columns</a:t>
            </a:r>
            <a:endParaRPr/>
          </a:p>
          <a:p>
            <a:pPr indent="-288401" lvl="1" marL="1240920" rtl="0" algn="l">
              <a:lnSpc>
                <a:spcPct val="90000"/>
              </a:lnSpc>
              <a:spcBef>
                <a:spcPts val="3000"/>
              </a:spcBef>
              <a:spcAft>
                <a:spcPts val="0"/>
              </a:spcAft>
              <a:buSzPts val="1600"/>
              <a:buChar char="🞂"/>
            </a:pPr>
            <a:r>
              <a:rPr lang="en-US"/>
              <a:t>Merge: inner; GroupBy: count, sum, min, max calculated for each value colum</a:t>
            </a:r>
            <a:r>
              <a:rPr lang="en-US"/>
              <a:t>n</a:t>
            </a:r>
            <a:endParaRPr/>
          </a:p>
          <a:p>
            <a:pPr indent="-161190" lvl="0" marL="283111" rtl="0" algn="l">
              <a:lnSpc>
                <a:spcPct val="90000"/>
              </a:lnSpc>
              <a:spcBef>
                <a:spcPts val="3000"/>
              </a:spcBef>
              <a:spcAft>
                <a:spcPts val="0"/>
              </a:spcAft>
              <a:buClr>
                <a:schemeClr val="lt2"/>
              </a:buClr>
              <a:buSzPts val="1920"/>
              <a:buFont typeface="Noto Sans Symbols"/>
              <a:buNone/>
            </a:pPr>
            <a:r>
              <a:t/>
            </a:r>
            <a:endParaRPr/>
          </a:p>
          <a:p>
            <a:pPr indent="-161190" lvl="0" marL="283111" rtl="0" algn="l">
              <a:lnSpc>
                <a:spcPct val="90000"/>
              </a:lnSpc>
              <a:spcBef>
                <a:spcPts val="3000"/>
              </a:spcBef>
              <a:spcAft>
                <a:spcPts val="0"/>
              </a:spcAft>
              <a:buClr>
                <a:schemeClr val="lt2"/>
              </a:buClr>
              <a:buSzPts val="1920"/>
              <a:buFont typeface="Noto Sans Symbols"/>
              <a:buNone/>
            </a:pPr>
            <a:r>
              <a:t/>
            </a:r>
            <a:endParaRPr/>
          </a:p>
        </p:txBody>
      </p:sp>
      <p:grpSp>
        <p:nvGrpSpPr>
          <p:cNvPr id="941" name="Google Shape;941;p44"/>
          <p:cNvGrpSpPr/>
          <p:nvPr/>
        </p:nvGrpSpPr>
        <p:grpSpPr>
          <a:xfrm>
            <a:off x="9314352" y="3347408"/>
            <a:ext cx="7518348" cy="5062949"/>
            <a:chOff x="9314352" y="3527668"/>
            <a:chExt cx="7518348" cy="5062949"/>
          </a:xfrm>
        </p:grpSpPr>
        <p:cxnSp>
          <p:nvCxnSpPr>
            <p:cNvPr id="942" name="Google Shape;942;p44"/>
            <p:cNvCxnSpPr/>
            <p:nvPr/>
          </p:nvCxnSpPr>
          <p:spPr>
            <a:xfrm>
              <a:off x="10361567" y="4499598"/>
              <a:ext cx="6467747" cy="0"/>
            </a:xfrm>
            <a:prstGeom prst="straightConnector1">
              <a:avLst/>
            </a:prstGeom>
            <a:noFill/>
            <a:ln cap="flat" cmpd="sng" w="12700">
              <a:solidFill>
                <a:srgbClr val="B3B3B3"/>
              </a:solidFill>
              <a:prstDash val="solid"/>
              <a:round/>
              <a:headEnd len="sm" w="sm" type="none"/>
              <a:tailEnd len="sm" w="sm" type="none"/>
            </a:ln>
          </p:spPr>
        </p:cxnSp>
        <p:cxnSp>
          <p:nvCxnSpPr>
            <p:cNvPr id="943" name="Google Shape;943;p44"/>
            <p:cNvCxnSpPr>
              <a:stCxn id="944" idx="3"/>
            </p:cNvCxnSpPr>
            <p:nvPr/>
          </p:nvCxnSpPr>
          <p:spPr>
            <a:xfrm>
              <a:off x="10361567" y="4340572"/>
              <a:ext cx="6467700" cy="0"/>
            </a:xfrm>
            <a:prstGeom prst="straightConnector1">
              <a:avLst/>
            </a:prstGeom>
            <a:noFill/>
            <a:ln cap="flat" cmpd="sng" w="12700">
              <a:solidFill>
                <a:srgbClr val="B3B3B3"/>
              </a:solidFill>
              <a:prstDash val="solid"/>
              <a:round/>
              <a:headEnd len="sm" w="sm" type="none"/>
              <a:tailEnd len="sm" w="sm" type="none"/>
            </a:ln>
          </p:spPr>
        </p:cxnSp>
        <p:cxnSp>
          <p:nvCxnSpPr>
            <p:cNvPr id="945" name="Google Shape;945;p44"/>
            <p:cNvCxnSpPr/>
            <p:nvPr/>
          </p:nvCxnSpPr>
          <p:spPr>
            <a:xfrm>
              <a:off x="10361567" y="4724885"/>
              <a:ext cx="6467747" cy="0"/>
            </a:xfrm>
            <a:prstGeom prst="straightConnector1">
              <a:avLst/>
            </a:prstGeom>
            <a:noFill/>
            <a:ln cap="flat" cmpd="sng" w="12700">
              <a:solidFill>
                <a:srgbClr val="B3B3B3"/>
              </a:solidFill>
              <a:prstDash val="solid"/>
              <a:round/>
              <a:headEnd len="sm" w="sm" type="none"/>
              <a:tailEnd len="sm" w="sm" type="none"/>
            </a:ln>
          </p:spPr>
        </p:cxnSp>
        <p:sp>
          <p:nvSpPr>
            <p:cNvPr id="946" name="Google Shape;946;p44"/>
            <p:cNvSpPr/>
            <p:nvPr/>
          </p:nvSpPr>
          <p:spPr>
            <a:xfrm>
              <a:off x="10534428" y="4290713"/>
              <a:ext cx="781294" cy="37876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47" name="Google Shape;947;p44"/>
            <p:cNvSpPr/>
            <p:nvPr/>
          </p:nvSpPr>
          <p:spPr>
            <a:xfrm>
              <a:off x="11438775" y="4724885"/>
              <a:ext cx="781200" cy="3364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48" name="Google Shape;948;p44"/>
            <p:cNvSpPr/>
            <p:nvPr/>
          </p:nvSpPr>
          <p:spPr>
            <a:xfrm>
              <a:off x="12775600" y="5196784"/>
              <a:ext cx="781200" cy="2881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49" name="Google Shape;949;p44"/>
            <p:cNvSpPr/>
            <p:nvPr/>
          </p:nvSpPr>
          <p:spPr>
            <a:xfrm>
              <a:off x="13680775" y="5416160"/>
              <a:ext cx="781200" cy="2679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50" name="Google Shape;950;p44"/>
            <p:cNvSpPr/>
            <p:nvPr/>
          </p:nvSpPr>
          <p:spPr>
            <a:xfrm>
              <a:off x="14977875" y="5517259"/>
              <a:ext cx="781200" cy="2561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51" name="Google Shape;951;p44"/>
            <p:cNvSpPr/>
            <p:nvPr/>
          </p:nvSpPr>
          <p:spPr>
            <a:xfrm>
              <a:off x="15884600" y="5651088"/>
              <a:ext cx="781200" cy="2427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952" name="Google Shape;952;p44"/>
            <p:cNvCxnSpPr/>
            <p:nvPr/>
          </p:nvCxnSpPr>
          <p:spPr>
            <a:xfrm rot="10800000">
              <a:off x="10336106" y="8085930"/>
              <a:ext cx="6496594" cy="0"/>
            </a:xfrm>
            <a:prstGeom prst="straightConnector1">
              <a:avLst/>
            </a:prstGeom>
            <a:noFill/>
            <a:ln cap="flat" cmpd="sng" w="25400">
              <a:solidFill>
                <a:srgbClr val="B3B3B3"/>
              </a:solidFill>
              <a:prstDash val="solid"/>
              <a:round/>
              <a:headEnd len="sm" w="sm" type="none"/>
              <a:tailEnd len="sm" w="sm" type="none"/>
            </a:ln>
          </p:spPr>
        </p:cxnSp>
        <p:sp>
          <p:nvSpPr>
            <p:cNvPr id="944" name="Google Shape;944;p44"/>
            <p:cNvSpPr txBox="1"/>
            <p:nvPr/>
          </p:nvSpPr>
          <p:spPr>
            <a:xfrm>
              <a:off x="9654988" y="4136572"/>
              <a:ext cx="706579"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
          <p:nvSpPr>
            <p:cNvPr id="953" name="Google Shape;953;p44"/>
            <p:cNvSpPr txBox="1"/>
            <p:nvPr/>
          </p:nvSpPr>
          <p:spPr>
            <a:xfrm>
              <a:off x="9671925" y="4507491"/>
              <a:ext cx="689642"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
          <p:nvSpPr>
            <p:cNvPr id="954" name="Google Shape;954;p44"/>
            <p:cNvSpPr txBox="1"/>
            <p:nvPr/>
          </p:nvSpPr>
          <p:spPr>
            <a:xfrm>
              <a:off x="9835223" y="7872831"/>
              <a:ext cx="52634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955" name="Google Shape;955;p44"/>
            <p:cNvSpPr txBox="1"/>
            <p:nvPr/>
          </p:nvSpPr>
          <p:spPr>
            <a:xfrm>
              <a:off x="10917540"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Merge</a:t>
              </a:r>
              <a:endParaRPr b="0" i="0" sz="2400" u="none" cap="none" strike="noStrike">
                <a:solidFill>
                  <a:srgbClr val="868686"/>
                </a:solidFill>
                <a:latin typeface="Arial"/>
                <a:ea typeface="Arial"/>
                <a:cs typeface="Arial"/>
                <a:sym typeface="Arial"/>
              </a:endParaRPr>
            </a:p>
          </p:txBody>
        </p:sp>
        <p:sp>
          <p:nvSpPr>
            <p:cNvPr id="956" name="Google Shape;956;p44"/>
            <p:cNvSpPr txBox="1"/>
            <p:nvPr/>
          </p:nvSpPr>
          <p:spPr>
            <a:xfrm>
              <a:off x="13040376"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Sort</a:t>
              </a:r>
              <a:endParaRPr b="0" i="0" sz="2400" u="none" cap="none" strike="noStrike">
                <a:solidFill>
                  <a:srgbClr val="868686"/>
                </a:solidFill>
                <a:latin typeface="Arial"/>
                <a:ea typeface="Arial"/>
                <a:cs typeface="Arial"/>
                <a:sym typeface="Arial"/>
              </a:endParaRPr>
            </a:p>
          </p:txBody>
        </p:sp>
        <p:sp>
          <p:nvSpPr>
            <p:cNvPr id="957" name="Google Shape;957;p44"/>
            <p:cNvSpPr txBox="1"/>
            <p:nvPr/>
          </p:nvSpPr>
          <p:spPr>
            <a:xfrm>
              <a:off x="15121467" y="8182617"/>
              <a:ext cx="1205249"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GroupBy</a:t>
              </a:r>
              <a:endParaRPr b="0" i="0" sz="2400" u="none" cap="none" strike="noStrike">
                <a:solidFill>
                  <a:srgbClr val="868686"/>
                </a:solidFill>
                <a:latin typeface="Arial"/>
                <a:ea typeface="Arial"/>
                <a:cs typeface="Arial"/>
                <a:sym typeface="Arial"/>
              </a:endParaRPr>
            </a:p>
          </p:txBody>
        </p:sp>
        <p:sp>
          <p:nvSpPr>
            <p:cNvPr id="958" name="Google Shape;958;p44"/>
            <p:cNvSpPr txBox="1"/>
            <p:nvPr/>
          </p:nvSpPr>
          <p:spPr>
            <a:xfrm rot="-5400000">
              <a:off x="8163707" y="5800702"/>
              <a:ext cx="270929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GPU Speedup Over CPU</a:t>
              </a:r>
              <a:endParaRPr b="0" i="0" sz="2400" u="none" cap="none" strike="noStrike">
                <a:solidFill>
                  <a:srgbClr val="868686"/>
                </a:solidFill>
                <a:latin typeface="Arial"/>
                <a:ea typeface="Arial"/>
                <a:cs typeface="Arial"/>
                <a:sym typeface="Arial"/>
              </a:endParaRPr>
            </a:p>
          </p:txBody>
        </p:sp>
        <p:grpSp>
          <p:nvGrpSpPr>
            <p:cNvPr id="959" name="Google Shape;959;p44"/>
            <p:cNvGrpSpPr/>
            <p:nvPr/>
          </p:nvGrpSpPr>
          <p:grpSpPr>
            <a:xfrm>
              <a:off x="12640567" y="3527668"/>
              <a:ext cx="2268157" cy="408000"/>
              <a:chOff x="11673832" y="3412056"/>
              <a:chExt cx="2268157" cy="408000"/>
            </a:xfrm>
          </p:grpSpPr>
          <p:sp>
            <p:nvSpPr>
              <p:cNvPr id="960" name="Google Shape;960;p44"/>
              <p:cNvSpPr txBox="1"/>
              <p:nvPr/>
            </p:nvSpPr>
            <p:spPr>
              <a:xfrm>
                <a:off x="11824872" y="3412056"/>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10M</a:t>
                </a:r>
                <a:endParaRPr b="0" i="0" sz="2000" u="none" cap="none" strike="noStrike">
                  <a:solidFill>
                    <a:srgbClr val="868686"/>
                  </a:solidFill>
                  <a:latin typeface="Arial"/>
                  <a:ea typeface="Arial"/>
                  <a:cs typeface="Arial"/>
                  <a:sym typeface="Arial"/>
                </a:endParaRPr>
              </a:p>
            </p:txBody>
          </p:sp>
          <p:sp>
            <p:nvSpPr>
              <p:cNvPr id="961" name="Google Shape;961;p44"/>
              <p:cNvSpPr txBox="1"/>
              <p:nvPr/>
            </p:nvSpPr>
            <p:spPr>
              <a:xfrm>
                <a:off x="12782257" y="3412056"/>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100M</a:t>
                </a:r>
                <a:endParaRPr b="0" i="0" sz="2000" u="none" cap="none" strike="noStrike">
                  <a:solidFill>
                    <a:srgbClr val="868686"/>
                  </a:solidFill>
                  <a:latin typeface="Arial"/>
                  <a:ea typeface="Arial"/>
                  <a:cs typeface="Arial"/>
                  <a:sym typeface="Arial"/>
                </a:endParaRPr>
              </a:p>
            </p:txBody>
          </p:sp>
          <p:sp>
            <p:nvSpPr>
              <p:cNvPr id="962" name="Google Shape;962;p44"/>
              <p:cNvSpPr/>
              <p:nvPr/>
            </p:nvSpPr>
            <p:spPr>
              <a:xfrm>
                <a:off x="11673832" y="3545299"/>
                <a:ext cx="141514" cy="1415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3" name="Google Shape;963;p44"/>
              <p:cNvSpPr/>
              <p:nvPr/>
            </p:nvSpPr>
            <p:spPr>
              <a:xfrm>
                <a:off x="12640743" y="3545299"/>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grpSp>
        <p:sp>
          <p:nvSpPr>
            <p:cNvPr id="964" name="Google Shape;964;p44"/>
            <p:cNvSpPr txBox="1"/>
            <p:nvPr/>
          </p:nvSpPr>
          <p:spPr>
            <a:xfrm>
              <a:off x="10346805" y="3894167"/>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b="0" i="0" lang="en-US" sz="1800" u="none" cap="none" strike="noStrike">
                  <a:solidFill>
                    <a:schemeClr val="accent1"/>
                  </a:solidFill>
                  <a:latin typeface="Trebuchet MS"/>
                  <a:ea typeface="Trebuchet MS"/>
                  <a:cs typeface="Trebuchet MS"/>
                  <a:sym typeface="Trebuchet MS"/>
                </a:rPr>
                <a:t>70</a:t>
              </a:r>
              <a:endParaRPr b="0" i="0" sz="2400" u="none" cap="none" strike="noStrike">
                <a:solidFill>
                  <a:schemeClr val="accent1"/>
                </a:solidFill>
                <a:latin typeface="Arial"/>
                <a:ea typeface="Arial"/>
                <a:cs typeface="Arial"/>
                <a:sym typeface="Arial"/>
              </a:endParaRPr>
            </a:p>
          </p:txBody>
        </p:sp>
        <p:sp>
          <p:nvSpPr>
            <p:cNvPr id="965" name="Google Shape;965;p44"/>
            <p:cNvSpPr txBox="1"/>
            <p:nvPr/>
          </p:nvSpPr>
          <p:spPr>
            <a:xfrm>
              <a:off x="11497666" y="4416843"/>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b="0" i="0" sz="2400" u="none" cap="none" strike="noStrike">
                <a:solidFill>
                  <a:schemeClr val="lt2"/>
                </a:solidFill>
                <a:latin typeface="Arial"/>
                <a:ea typeface="Arial"/>
                <a:cs typeface="Arial"/>
                <a:sym typeface="Arial"/>
              </a:endParaRPr>
            </a:p>
          </p:txBody>
        </p:sp>
        <p:sp>
          <p:nvSpPr>
            <p:cNvPr id="966" name="Google Shape;966;p44"/>
            <p:cNvSpPr txBox="1"/>
            <p:nvPr/>
          </p:nvSpPr>
          <p:spPr>
            <a:xfrm>
              <a:off x="12746459" y="4950152"/>
              <a:ext cx="719100" cy="200100"/>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b="0" i="0" sz="2400" u="none" cap="none" strike="noStrike">
                <a:solidFill>
                  <a:schemeClr val="accent1"/>
                </a:solidFill>
                <a:latin typeface="Arial"/>
                <a:ea typeface="Arial"/>
                <a:cs typeface="Arial"/>
                <a:sym typeface="Arial"/>
              </a:endParaRPr>
            </a:p>
          </p:txBody>
        </p:sp>
        <p:sp>
          <p:nvSpPr>
            <p:cNvPr id="967" name="Google Shape;967;p44"/>
            <p:cNvSpPr txBox="1"/>
            <p:nvPr/>
          </p:nvSpPr>
          <p:spPr>
            <a:xfrm>
              <a:off x="13484759" y="4950153"/>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b="0" i="0" lang="en-US" sz="1800" u="none" cap="none" strike="noStrike">
                  <a:solidFill>
                    <a:schemeClr val="lt2"/>
                  </a:solidFill>
                  <a:latin typeface="Trebuchet MS"/>
                  <a:ea typeface="Trebuchet MS"/>
                  <a:cs typeface="Trebuchet MS"/>
                  <a:sym typeface="Trebuchet MS"/>
                </a:rPr>
                <a:t>0</a:t>
              </a:r>
              <a:endParaRPr b="0" i="0" sz="2400" u="none" cap="none" strike="noStrike">
                <a:solidFill>
                  <a:schemeClr val="lt2"/>
                </a:solidFill>
                <a:latin typeface="Arial"/>
                <a:ea typeface="Arial"/>
                <a:cs typeface="Arial"/>
                <a:sym typeface="Arial"/>
              </a:endParaRPr>
            </a:p>
          </p:txBody>
        </p:sp>
        <p:sp>
          <p:nvSpPr>
            <p:cNvPr id="968" name="Google Shape;968;p44"/>
            <p:cNvSpPr txBox="1"/>
            <p:nvPr/>
          </p:nvSpPr>
          <p:spPr>
            <a:xfrm>
              <a:off x="14818403" y="5084386"/>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b="0" i="0" lang="en-US" sz="1800" u="none" cap="none" strike="noStrike">
                  <a:solidFill>
                    <a:schemeClr val="accent1"/>
                  </a:solidFill>
                  <a:latin typeface="Trebuchet MS"/>
                  <a:ea typeface="Trebuchet MS"/>
                  <a:cs typeface="Trebuchet MS"/>
                  <a:sym typeface="Trebuchet MS"/>
                </a:rPr>
                <a:t>0</a:t>
              </a:r>
              <a:endParaRPr b="0" i="0" sz="2400" u="none" cap="none" strike="noStrike">
                <a:solidFill>
                  <a:schemeClr val="accent1"/>
                </a:solidFill>
                <a:latin typeface="Arial"/>
                <a:ea typeface="Arial"/>
                <a:cs typeface="Arial"/>
                <a:sym typeface="Arial"/>
              </a:endParaRPr>
            </a:p>
          </p:txBody>
        </p:sp>
        <p:sp>
          <p:nvSpPr>
            <p:cNvPr id="969" name="Google Shape;969;p44"/>
            <p:cNvSpPr txBox="1"/>
            <p:nvPr/>
          </p:nvSpPr>
          <p:spPr>
            <a:xfrm>
              <a:off x="15725144" y="5196791"/>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b="0" i="0" sz="2400" u="none" cap="none" strike="noStrike">
                <a:solidFill>
                  <a:schemeClr val="lt2"/>
                </a:solidFill>
                <a:latin typeface="Arial"/>
                <a:ea typeface="Arial"/>
                <a:cs typeface="Arial"/>
                <a:sym typeface="Arial"/>
              </a:endParaRPr>
            </a:p>
          </p:txBody>
        </p:sp>
      </p:grpSp>
      <p:sp>
        <p:nvSpPr>
          <p:cNvPr id="970" name="Google Shape;970;p44"/>
          <p:cNvSpPr/>
          <p:nvPr/>
        </p:nvSpPr>
        <p:spPr>
          <a:xfrm>
            <a:off x="12415129" y="3820900"/>
            <a:ext cx="234600" cy="418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971" name="Google Shape;971;p44"/>
          <p:cNvSpPr/>
          <p:nvPr/>
        </p:nvSpPr>
        <p:spPr>
          <a:xfrm>
            <a:off x="14604103" y="3820900"/>
            <a:ext cx="234456"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972" name="Google Shape;972;p44"/>
          <p:cNvSpPr txBox="1"/>
          <p:nvPr/>
        </p:nvSpPr>
        <p:spPr>
          <a:xfrm>
            <a:off x="9675300" y="5430606"/>
            <a:ext cx="68970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nvSpPr>
        <p:spPr>
          <a:xfrm>
            <a:off x="14712080" y="4965009"/>
            <a:ext cx="3105408" cy="1219205"/>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25-100x Improvement</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Less Code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Language Flexible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Primarily In-Memory</a:t>
            </a:r>
            <a:endParaRPr b="0" i="0" sz="2000" u="none" cap="none" strike="noStrike">
              <a:solidFill>
                <a:schemeClr val="dk2"/>
              </a:solidFill>
              <a:latin typeface="Arial"/>
              <a:ea typeface="Arial"/>
              <a:cs typeface="Arial"/>
              <a:sym typeface="Arial"/>
            </a:endParaRPr>
          </a:p>
        </p:txBody>
      </p:sp>
      <p:sp>
        <p:nvSpPr>
          <p:cNvPr id="109" name="Google Shape;109;p18"/>
          <p:cNvSpPr/>
          <p:nvPr/>
        </p:nvSpPr>
        <p:spPr>
          <a:xfrm>
            <a:off x="949058"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10" name="Google Shape;110;p18"/>
          <p:cNvSpPr/>
          <p:nvPr/>
        </p:nvSpPr>
        <p:spPr>
          <a:xfrm>
            <a:off x="5395159"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111" name="Google Shape;111;p18"/>
          <p:cNvSpPr/>
          <p:nvPr/>
        </p:nvSpPr>
        <p:spPr>
          <a:xfrm>
            <a:off x="6439409"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12" name="Google Shape;112;p18"/>
          <p:cNvSpPr/>
          <p:nvPr/>
        </p:nvSpPr>
        <p:spPr>
          <a:xfrm>
            <a:off x="10877445"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113" name="Google Shape;113;p18"/>
          <p:cNvSpPr/>
          <p:nvPr/>
        </p:nvSpPr>
        <p:spPr>
          <a:xfrm>
            <a:off x="11914303" y="3711885"/>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14" name="Google Shape;114;p18"/>
          <p:cNvSpPr/>
          <p:nvPr/>
        </p:nvSpPr>
        <p:spPr>
          <a:xfrm>
            <a:off x="1920383" y="3710472"/>
            <a:ext cx="3480702"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115" name="Google Shape;115;p18"/>
          <p:cNvSpPr/>
          <p:nvPr/>
        </p:nvSpPr>
        <p:spPr>
          <a:xfrm>
            <a:off x="7407508" y="3710472"/>
            <a:ext cx="3474775"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116" name="Google Shape;116;p18"/>
          <p:cNvSpPr/>
          <p:nvPr/>
        </p:nvSpPr>
        <p:spPr>
          <a:xfrm>
            <a:off x="12881350" y="3710472"/>
            <a:ext cx="3474775"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117" name="Google Shape;117;p18"/>
          <p:cNvSpPr/>
          <p:nvPr/>
        </p:nvSpPr>
        <p:spPr>
          <a:xfrm>
            <a:off x="949058" y="5701801"/>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18" name="Google Shape;118;p18"/>
          <p:cNvSpPr/>
          <p:nvPr/>
        </p:nvSpPr>
        <p:spPr>
          <a:xfrm>
            <a:off x="1920383" y="5702155"/>
            <a:ext cx="2779820"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119" name="Google Shape;119;p18"/>
          <p:cNvSpPr/>
          <p:nvPr/>
        </p:nvSpPr>
        <p:spPr>
          <a:xfrm>
            <a:off x="4700206" y="5701460"/>
            <a:ext cx="2779820"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120" name="Google Shape;120;p18"/>
          <p:cNvSpPr/>
          <p:nvPr/>
        </p:nvSpPr>
        <p:spPr>
          <a:xfrm>
            <a:off x="7478416" y="5701460"/>
            <a:ext cx="2779820"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121" name="Google Shape;121;p18"/>
          <p:cNvSpPr/>
          <p:nvPr/>
        </p:nvSpPr>
        <p:spPr>
          <a:xfrm>
            <a:off x="947446" y="7693129"/>
            <a:ext cx="973120" cy="1000778"/>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22" name="Google Shape;122;p18"/>
          <p:cNvSpPr/>
          <p:nvPr/>
        </p:nvSpPr>
        <p:spPr>
          <a:xfrm>
            <a:off x="1920383" y="7693699"/>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123" name="Google Shape;123;p18"/>
          <p:cNvSpPr/>
          <p:nvPr/>
        </p:nvSpPr>
        <p:spPr>
          <a:xfrm>
            <a:off x="2464641" y="7693699"/>
            <a:ext cx="624273" cy="1000060"/>
          </a:xfrm>
          <a:prstGeom prst="rect">
            <a:avLst/>
          </a:prstGeom>
          <a:solidFill>
            <a:srgbClr val="40C9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Query</a:t>
            </a:r>
            <a:endParaRPr b="0" i="0" sz="1400" u="none" cap="none" strike="noStrike">
              <a:solidFill>
                <a:srgbClr val="000000"/>
              </a:solidFill>
              <a:latin typeface="Trebuchet MS"/>
              <a:ea typeface="Trebuchet MS"/>
              <a:cs typeface="Trebuchet MS"/>
              <a:sym typeface="Trebuchet MS"/>
            </a:endParaRPr>
          </a:p>
        </p:txBody>
      </p:sp>
      <p:sp>
        <p:nvSpPr>
          <p:cNvPr id="124" name="Google Shape;124;p18"/>
          <p:cNvSpPr/>
          <p:nvPr/>
        </p:nvSpPr>
        <p:spPr>
          <a:xfrm>
            <a:off x="3088911" y="7693712"/>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125" name="Google Shape;125;p18"/>
          <p:cNvSpPr/>
          <p:nvPr/>
        </p:nvSpPr>
        <p:spPr>
          <a:xfrm>
            <a:off x="3713199" y="7693699"/>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126" name="Google Shape;126;p18"/>
          <p:cNvSpPr/>
          <p:nvPr/>
        </p:nvSpPr>
        <p:spPr>
          <a:xfrm>
            <a:off x="4257458" y="7693699"/>
            <a:ext cx="624273" cy="1000060"/>
          </a:xfrm>
          <a:prstGeom prst="rect">
            <a:avLst/>
          </a:prstGeom>
          <a:solidFill>
            <a:srgbClr val="FDB42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ETL</a:t>
            </a:r>
            <a:endParaRPr b="0" i="0" sz="1400" u="none" cap="none" strike="noStrike">
              <a:solidFill>
                <a:srgbClr val="000000"/>
              </a:solidFill>
              <a:latin typeface="Trebuchet MS"/>
              <a:ea typeface="Trebuchet MS"/>
              <a:cs typeface="Trebuchet MS"/>
              <a:sym typeface="Trebuchet MS"/>
            </a:endParaRPr>
          </a:p>
        </p:txBody>
      </p:sp>
      <p:sp>
        <p:nvSpPr>
          <p:cNvPr id="127" name="Google Shape;127;p18"/>
          <p:cNvSpPr/>
          <p:nvPr/>
        </p:nvSpPr>
        <p:spPr>
          <a:xfrm>
            <a:off x="4881741" y="7693712"/>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128" name="Google Shape;128;p18"/>
          <p:cNvSpPr/>
          <p:nvPr/>
        </p:nvSpPr>
        <p:spPr>
          <a:xfrm>
            <a:off x="5509106" y="7693699"/>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129" name="Google Shape;129;p18"/>
          <p:cNvSpPr/>
          <p:nvPr/>
        </p:nvSpPr>
        <p:spPr>
          <a:xfrm>
            <a:off x="6053365" y="7693699"/>
            <a:ext cx="624273" cy="1000060"/>
          </a:xfrm>
          <a:prstGeom prst="rect">
            <a:avLst/>
          </a:prstGeom>
          <a:solidFill>
            <a:srgbClr val="D029C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ML</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Train</a:t>
            </a:r>
            <a:endParaRPr b="0" i="0" sz="1400" u="none" cap="none" strike="noStrike">
              <a:solidFill>
                <a:srgbClr val="000000"/>
              </a:solidFill>
              <a:latin typeface="Trebuchet MS"/>
              <a:ea typeface="Trebuchet MS"/>
              <a:cs typeface="Trebuchet MS"/>
              <a:sym typeface="Trebuchet MS"/>
            </a:endParaRPr>
          </a:p>
        </p:txBody>
      </p:sp>
      <p:cxnSp>
        <p:nvCxnSpPr>
          <p:cNvPr id="130" name="Google Shape;130;p18"/>
          <p:cNvCxnSpPr/>
          <p:nvPr/>
        </p:nvCxnSpPr>
        <p:spPr>
          <a:xfrm flipH="1">
            <a:off x="10503936" y="4941429"/>
            <a:ext cx="4114800" cy="1280100"/>
          </a:xfrm>
          <a:prstGeom prst="bentConnector3">
            <a:avLst>
              <a:gd fmla="val 42" name="adj1"/>
            </a:avLst>
          </a:prstGeom>
          <a:noFill/>
          <a:ln cap="flat" cmpd="sng" w="12700">
            <a:solidFill>
              <a:schemeClr val="dk2"/>
            </a:solidFill>
            <a:prstDash val="solid"/>
            <a:round/>
            <a:headEnd len="sm" w="sm" type="none"/>
            <a:tailEnd len="lg" w="lg" type="triangle"/>
          </a:ln>
        </p:spPr>
      </p:cxnSp>
      <p:cxnSp>
        <p:nvCxnSpPr>
          <p:cNvPr id="131" name="Google Shape;131;p18"/>
          <p:cNvCxnSpPr/>
          <p:nvPr/>
        </p:nvCxnSpPr>
        <p:spPr>
          <a:xfrm flipH="1">
            <a:off x="6970909" y="6876683"/>
            <a:ext cx="1846500" cy="1371600"/>
          </a:xfrm>
          <a:prstGeom prst="bentConnector3">
            <a:avLst>
              <a:gd fmla="val -104" name="adj1"/>
            </a:avLst>
          </a:prstGeom>
          <a:noFill/>
          <a:ln cap="flat" cmpd="sng" w="12700">
            <a:solidFill>
              <a:schemeClr val="dk2"/>
            </a:solidFill>
            <a:prstDash val="solid"/>
            <a:round/>
            <a:headEnd len="sm" w="sm" type="none"/>
            <a:tailEnd len="lg" w="lg" type="triangle"/>
          </a:ln>
        </p:spPr>
      </p:cxnSp>
      <p:sp>
        <p:nvSpPr>
          <p:cNvPr id="132" name="Google Shape;132;p18"/>
          <p:cNvSpPr txBox="1"/>
          <p:nvPr/>
        </p:nvSpPr>
        <p:spPr>
          <a:xfrm>
            <a:off x="8910413" y="6990265"/>
            <a:ext cx="2883788" cy="1491451"/>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5-10x Improvement</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More Code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Language Rigid</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Substantially on GPU</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Trebuchet MS"/>
              <a:ea typeface="Trebuchet MS"/>
              <a:cs typeface="Trebuchet MS"/>
              <a:sym typeface="Trebuchet MS"/>
            </a:endParaRPr>
          </a:p>
        </p:txBody>
      </p:sp>
      <p:sp>
        <p:nvSpPr>
          <p:cNvPr id="133" name="Google Shape;133;p18"/>
          <p:cNvSpPr txBox="1"/>
          <p:nvPr/>
        </p:nvSpPr>
        <p:spPr>
          <a:xfrm>
            <a:off x="816066" y="7171763"/>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Traditional GPU Processing</a:t>
            </a:r>
            <a:endParaRPr b="0" i="0" sz="2000" u="none" cap="none" strike="noStrike">
              <a:solidFill>
                <a:schemeClr val="dk2"/>
              </a:solidFill>
              <a:latin typeface="Trebuchet MS"/>
              <a:ea typeface="Trebuchet MS"/>
              <a:cs typeface="Trebuchet MS"/>
              <a:sym typeface="Trebuchet MS"/>
            </a:endParaRPr>
          </a:p>
        </p:txBody>
      </p:sp>
      <p:sp>
        <p:nvSpPr>
          <p:cNvPr id="134" name="Google Shape;134;p18"/>
          <p:cNvSpPr txBox="1"/>
          <p:nvPr/>
        </p:nvSpPr>
        <p:spPr>
          <a:xfrm>
            <a:off x="816066" y="3171010"/>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Hadoop Processing, Reading from Disk</a:t>
            </a:r>
            <a:endParaRPr b="0" i="0" sz="1100" u="none" cap="none" strike="noStrike">
              <a:solidFill>
                <a:srgbClr val="000000"/>
              </a:solidFill>
              <a:latin typeface="Arial"/>
              <a:ea typeface="Arial"/>
              <a:cs typeface="Arial"/>
              <a:sym typeface="Arial"/>
            </a:endParaRPr>
          </a:p>
        </p:txBody>
      </p:sp>
      <p:sp>
        <p:nvSpPr>
          <p:cNvPr id="135" name="Google Shape;135;p18"/>
          <p:cNvSpPr txBox="1"/>
          <p:nvPr/>
        </p:nvSpPr>
        <p:spPr>
          <a:xfrm>
            <a:off x="816066" y="5174391"/>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Spark In-Memory Processing</a:t>
            </a:r>
            <a:endParaRPr b="0" i="0" sz="1100" u="none" cap="none" strike="noStrike">
              <a:solidFill>
                <a:srgbClr val="000000"/>
              </a:solidFill>
              <a:latin typeface="Arial"/>
              <a:ea typeface="Arial"/>
              <a:cs typeface="Arial"/>
              <a:sym typeface="Arial"/>
            </a:endParaRPr>
          </a:p>
        </p:txBody>
      </p:sp>
      <p:sp>
        <p:nvSpPr>
          <p:cNvPr id="136" name="Google Shape;136;p1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137" name="Google Shape;137;p1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cxnSp>
        <p:nvCxnSpPr>
          <p:cNvPr id="978" name="Google Shape;978;p45"/>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979" name="Google Shape;979;p45"/>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Dask</a:t>
            </a:r>
            <a:endParaRPr b="0" i="0" sz="3888" u="none" cap="none" strike="noStrike">
              <a:solidFill>
                <a:srgbClr val="000000"/>
              </a:solidFill>
              <a:latin typeface="Arial"/>
              <a:ea typeface="Arial"/>
              <a:cs typeface="Arial"/>
              <a:sym typeface="Arial"/>
            </a:endParaRPr>
          </a:p>
        </p:txBody>
      </p:sp>
      <p:cxnSp>
        <p:nvCxnSpPr>
          <p:cNvPr id="980" name="Google Shape;980;p45"/>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981" name="Google Shape;981;p45"/>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982" name="Google Shape;982;p45"/>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983" name="Google Shape;983;p45"/>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984" name="Google Shape;984;p45"/>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985" name="Google Shape;985;p45"/>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986" name="Google Shape;986;p45"/>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987" name="Google Shape;987;p45"/>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988" name="Google Shape;988;p45"/>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989" name="Google Shape;989;p45"/>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990" name="Google Shape;990;p45"/>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991" name="Google Shape;991;p45"/>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992" name="Google Shape;992;p45"/>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993" name="Google Shape;993;p45"/>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994" name="Google Shape;994;p45"/>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995" name="Google Shape;995;p45"/>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996" name="Google Shape;996;p4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997" name="Google Shape;997;p4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cuDF is Not the End of the Story</a:t>
            </a:r>
            <a:endParaRPr/>
          </a:p>
        </p:txBody>
      </p:sp>
      <p:sp>
        <p:nvSpPr>
          <p:cNvPr id="998" name="Google Shape;998;p45"/>
          <p:cNvSpPr/>
          <p:nvPr/>
        </p:nvSpPr>
        <p:spPr>
          <a:xfrm>
            <a:off x="1265675" y="2771725"/>
            <a:ext cx="154146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999" name="Google Shape;999;p45"/>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sp>
        <p:nvSpPr>
          <p:cNvPr id="1005" name="Google Shape;1005;p4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1006" name="Google Shape;1006;p46"/>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rgbClr val="7400FF"/>
                </a:solidFill>
              </a:rPr>
              <a:t>CURRENT V0.14 STRING SUPPORT</a:t>
            </a:r>
            <a:endParaRPr/>
          </a:p>
          <a:p>
            <a:pPr indent="-283110" lvl="0" marL="283110" rtl="0" algn="l">
              <a:lnSpc>
                <a:spcPct val="90000"/>
              </a:lnSpc>
              <a:spcBef>
                <a:spcPts val="1000"/>
              </a:spcBef>
              <a:spcAft>
                <a:spcPts val="0"/>
              </a:spcAft>
              <a:buSzPts val="1920"/>
              <a:buChar char="🞂"/>
            </a:pPr>
            <a:r>
              <a:rPr lang="en-US"/>
              <a:t>Regular Expressions</a:t>
            </a:r>
            <a:endParaRPr/>
          </a:p>
          <a:p>
            <a:pPr indent="-283110" lvl="0" marL="283110" rtl="0" algn="l">
              <a:lnSpc>
                <a:spcPct val="90000"/>
              </a:lnSpc>
              <a:spcBef>
                <a:spcPts val="1000"/>
              </a:spcBef>
              <a:spcAft>
                <a:spcPts val="0"/>
              </a:spcAft>
              <a:buSzPts val="1920"/>
              <a:buChar char="🞂"/>
            </a:pPr>
            <a:r>
              <a:rPr lang="en-US"/>
              <a:t>Element-wise operations</a:t>
            </a:r>
            <a:endParaRPr/>
          </a:p>
          <a:p>
            <a:pPr indent="-288401" lvl="1" marL="1240920" rtl="0" algn="l">
              <a:lnSpc>
                <a:spcPct val="90000"/>
              </a:lnSpc>
              <a:spcBef>
                <a:spcPts val="1000"/>
              </a:spcBef>
              <a:spcAft>
                <a:spcPts val="0"/>
              </a:spcAft>
              <a:buSzPts val="1600"/>
              <a:buChar char="🞂"/>
            </a:pPr>
            <a:r>
              <a:rPr lang="en-US"/>
              <a:t>Split, Find, Extract, Cat, Typecasting, etc…</a:t>
            </a:r>
            <a:endParaRPr/>
          </a:p>
          <a:p>
            <a:pPr indent="-283110" lvl="0" marL="283110" rtl="0" algn="l">
              <a:lnSpc>
                <a:spcPct val="90000"/>
              </a:lnSpc>
              <a:spcBef>
                <a:spcPts val="1000"/>
              </a:spcBef>
              <a:spcAft>
                <a:spcPts val="0"/>
              </a:spcAft>
              <a:buSzPts val="1920"/>
              <a:buChar char="🞂"/>
            </a:pPr>
            <a:r>
              <a:rPr lang="en-US"/>
              <a:t>String GroupBys, Joins, Sorting, etc.</a:t>
            </a:r>
            <a:endParaRPr/>
          </a:p>
          <a:p>
            <a:pPr indent="-283110" lvl="0" marL="283110" rtl="0" algn="l">
              <a:lnSpc>
                <a:spcPct val="90000"/>
              </a:lnSpc>
              <a:spcBef>
                <a:spcPts val="1000"/>
              </a:spcBef>
              <a:spcAft>
                <a:spcPts val="0"/>
              </a:spcAft>
              <a:buSzPts val="1920"/>
              <a:buChar char="🞂"/>
            </a:pPr>
            <a:r>
              <a:rPr lang="en-US"/>
              <a:t>Categorical columns fully on GPU</a:t>
            </a:r>
            <a:endParaRPr/>
          </a:p>
          <a:p>
            <a:pPr indent="-283110" lvl="0" marL="283110" rtl="0" algn="l">
              <a:lnSpc>
                <a:spcPct val="90000"/>
              </a:lnSpc>
              <a:spcBef>
                <a:spcPts val="1000"/>
              </a:spcBef>
              <a:spcAft>
                <a:spcPts val="0"/>
              </a:spcAft>
              <a:buSzPts val="1920"/>
              <a:buChar char="🞂"/>
            </a:pPr>
            <a:r>
              <a:rPr lang="en-US"/>
              <a:t>Native String type in libcudf C++</a:t>
            </a:r>
            <a:endParaRPr/>
          </a:p>
          <a:p>
            <a:pPr indent="0" lvl="0" marL="0" rtl="0" algn="l">
              <a:lnSpc>
                <a:spcPct val="90000"/>
              </a:lnSpc>
              <a:spcBef>
                <a:spcPts val="2000"/>
              </a:spcBef>
              <a:spcAft>
                <a:spcPts val="0"/>
              </a:spcAft>
              <a:buClr>
                <a:srgbClr val="B3B3B3"/>
              </a:buClr>
              <a:buSzPts val="2240"/>
              <a:buNone/>
            </a:pPr>
            <a:r>
              <a:rPr lang="en-US" sz="2800">
                <a:solidFill>
                  <a:srgbClr val="7400FF"/>
                </a:solidFill>
              </a:rPr>
              <a:t>FUTURE V0.15+ STRING SUPPORT</a:t>
            </a:r>
            <a:endParaRPr/>
          </a:p>
          <a:p>
            <a:pPr indent="-283110" lvl="0" marL="283110" rtl="0" algn="l">
              <a:lnSpc>
                <a:spcPct val="90000"/>
              </a:lnSpc>
              <a:spcBef>
                <a:spcPts val="1000"/>
              </a:spcBef>
              <a:spcAft>
                <a:spcPts val="0"/>
              </a:spcAft>
              <a:buClr>
                <a:srgbClr val="7400FF"/>
              </a:buClr>
              <a:buSzPts val="1920"/>
              <a:buChar char="🞂"/>
            </a:pPr>
            <a:r>
              <a:rPr lang="en-US"/>
              <a:t>Further performance optimization</a:t>
            </a:r>
            <a:endParaRPr/>
          </a:p>
          <a:p>
            <a:pPr indent="-283110" lvl="0" marL="283110" rtl="0" algn="l">
              <a:lnSpc>
                <a:spcPct val="90000"/>
              </a:lnSpc>
              <a:spcBef>
                <a:spcPts val="1000"/>
              </a:spcBef>
              <a:spcAft>
                <a:spcPts val="0"/>
              </a:spcAft>
              <a:buClr>
                <a:srgbClr val="7400FF"/>
              </a:buClr>
              <a:buSzPts val="1920"/>
              <a:buChar char="🞂"/>
            </a:pPr>
            <a:r>
              <a:rPr lang="en-US"/>
              <a:t>JIT-compiled String UDFs</a:t>
            </a:r>
            <a:endParaRPr/>
          </a:p>
        </p:txBody>
      </p:sp>
      <p:sp>
        <p:nvSpPr>
          <p:cNvPr id="1007" name="Google Shape;1007;p46"/>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String Support</a:t>
            </a:r>
            <a:endParaRPr/>
          </a:p>
        </p:txBody>
      </p:sp>
      <p:grpSp>
        <p:nvGrpSpPr>
          <p:cNvPr id="1008" name="Google Shape;1008;p46"/>
          <p:cNvGrpSpPr/>
          <p:nvPr/>
        </p:nvGrpSpPr>
        <p:grpSpPr>
          <a:xfrm>
            <a:off x="9331486" y="3516205"/>
            <a:ext cx="7501214" cy="4900774"/>
            <a:chOff x="9331486" y="3689843"/>
            <a:chExt cx="7501214" cy="4900774"/>
          </a:xfrm>
        </p:grpSpPr>
        <p:cxnSp>
          <p:nvCxnSpPr>
            <p:cNvPr id="1009" name="Google Shape;1009;p46"/>
            <p:cNvCxnSpPr/>
            <p:nvPr/>
          </p:nvCxnSpPr>
          <p:spPr>
            <a:xfrm>
              <a:off x="10361567" y="5747276"/>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10" name="Google Shape;1010;p46"/>
            <p:cNvCxnSpPr/>
            <p:nvPr/>
          </p:nvCxnSpPr>
          <p:spPr>
            <a:xfrm>
              <a:off x="10361567" y="7618800"/>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11" name="Google Shape;1011;p46"/>
            <p:cNvCxnSpPr>
              <a:stCxn id="1012" idx="3"/>
            </p:cNvCxnSpPr>
            <p:nvPr/>
          </p:nvCxnSpPr>
          <p:spPr>
            <a:xfrm>
              <a:off x="10361567" y="4340572"/>
              <a:ext cx="6467700" cy="0"/>
            </a:xfrm>
            <a:prstGeom prst="straightConnector1">
              <a:avLst/>
            </a:prstGeom>
            <a:noFill/>
            <a:ln cap="flat" cmpd="sng" w="12700">
              <a:solidFill>
                <a:srgbClr val="B3B3B3"/>
              </a:solidFill>
              <a:prstDash val="solid"/>
              <a:round/>
              <a:headEnd len="sm" w="sm" type="none"/>
              <a:tailEnd len="sm" w="sm" type="none"/>
            </a:ln>
          </p:spPr>
        </p:cxnSp>
        <p:cxnSp>
          <p:nvCxnSpPr>
            <p:cNvPr id="1013" name="Google Shape;1013;p46"/>
            <p:cNvCxnSpPr/>
            <p:nvPr/>
          </p:nvCxnSpPr>
          <p:spPr>
            <a:xfrm>
              <a:off x="10361567" y="4824442"/>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14" name="Google Shape;1014;p46"/>
            <p:cNvCxnSpPr/>
            <p:nvPr/>
          </p:nvCxnSpPr>
          <p:spPr>
            <a:xfrm>
              <a:off x="10361567" y="5285859"/>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15" name="Google Shape;1015;p46"/>
            <p:cNvCxnSpPr/>
            <p:nvPr/>
          </p:nvCxnSpPr>
          <p:spPr>
            <a:xfrm>
              <a:off x="10361567" y="6204476"/>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16" name="Google Shape;1016;p46"/>
            <p:cNvCxnSpPr/>
            <p:nvPr/>
          </p:nvCxnSpPr>
          <p:spPr>
            <a:xfrm>
              <a:off x="10361567" y="6694468"/>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17" name="Google Shape;1017;p46"/>
            <p:cNvCxnSpPr/>
            <p:nvPr/>
          </p:nvCxnSpPr>
          <p:spPr>
            <a:xfrm>
              <a:off x="10361567" y="7155885"/>
              <a:ext cx="6467747" cy="0"/>
            </a:xfrm>
            <a:prstGeom prst="straightConnector1">
              <a:avLst/>
            </a:prstGeom>
            <a:noFill/>
            <a:ln cap="flat" cmpd="sng" w="12700">
              <a:solidFill>
                <a:srgbClr val="B3B3B3"/>
              </a:solidFill>
              <a:prstDash val="solid"/>
              <a:round/>
              <a:headEnd len="sm" w="sm" type="none"/>
              <a:tailEnd len="sm" w="sm" type="none"/>
            </a:ln>
          </p:spPr>
        </p:cxnSp>
        <p:sp>
          <p:nvSpPr>
            <p:cNvPr id="1018" name="Google Shape;1018;p46"/>
            <p:cNvSpPr/>
            <p:nvPr/>
          </p:nvSpPr>
          <p:spPr>
            <a:xfrm>
              <a:off x="10520144" y="6272793"/>
              <a:ext cx="781294" cy="180553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19" name="Google Shape;1019;p46"/>
            <p:cNvSpPr/>
            <p:nvPr/>
          </p:nvSpPr>
          <p:spPr>
            <a:xfrm>
              <a:off x="11459299" y="8004438"/>
              <a:ext cx="781294" cy="8477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20" name="Google Shape;1020;p46"/>
            <p:cNvSpPr/>
            <p:nvPr/>
          </p:nvSpPr>
          <p:spPr>
            <a:xfrm>
              <a:off x="12746097" y="4661163"/>
              <a:ext cx="781294" cy="341716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21" name="Google Shape;1021;p46"/>
            <p:cNvSpPr/>
            <p:nvPr/>
          </p:nvSpPr>
          <p:spPr>
            <a:xfrm>
              <a:off x="13685253" y="8004438"/>
              <a:ext cx="781294" cy="908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22" name="Google Shape;1022;p46"/>
            <p:cNvSpPr/>
            <p:nvPr/>
          </p:nvSpPr>
          <p:spPr>
            <a:xfrm>
              <a:off x="14960395" y="6661413"/>
              <a:ext cx="781294" cy="14169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23" name="Google Shape;1023;p46"/>
            <p:cNvSpPr/>
            <p:nvPr/>
          </p:nvSpPr>
          <p:spPr>
            <a:xfrm>
              <a:off x="15899552" y="8032605"/>
              <a:ext cx="781294"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1024" name="Google Shape;1024;p46"/>
            <p:cNvCxnSpPr/>
            <p:nvPr/>
          </p:nvCxnSpPr>
          <p:spPr>
            <a:xfrm rot="10800000">
              <a:off x="10336106" y="8085930"/>
              <a:ext cx="6496594" cy="0"/>
            </a:xfrm>
            <a:prstGeom prst="straightConnector1">
              <a:avLst/>
            </a:prstGeom>
            <a:noFill/>
            <a:ln cap="flat" cmpd="sng" w="25400">
              <a:solidFill>
                <a:srgbClr val="B3B3B3"/>
              </a:solidFill>
              <a:prstDash val="solid"/>
              <a:round/>
              <a:headEnd len="sm" w="sm" type="none"/>
              <a:tailEnd len="sm" w="sm" type="none"/>
            </a:ln>
          </p:spPr>
        </p:cxnSp>
        <p:sp>
          <p:nvSpPr>
            <p:cNvPr id="1012" name="Google Shape;1012;p46"/>
            <p:cNvSpPr txBox="1"/>
            <p:nvPr/>
          </p:nvSpPr>
          <p:spPr>
            <a:xfrm>
              <a:off x="9555304" y="4136572"/>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800</a:t>
              </a:r>
              <a:endParaRPr b="0" i="0" sz="2400" u="none" cap="none" strike="noStrike">
                <a:solidFill>
                  <a:srgbClr val="868686"/>
                </a:solidFill>
                <a:latin typeface="Arial"/>
                <a:ea typeface="Arial"/>
                <a:cs typeface="Arial"/>
                <a:sym typeface="Arial"/>
              </a:endParaRPr>
            </a:p>
          </p:txBody>
        </p:sp>
        <p:sp>
          <p:nvSpPr>
            <p:cNvPr id="1025" name="Google Shape;1025;p46"/>
            <p:cNvSpPr txBox="1"/>
            <p:nvPr/>
          </p:nvSpPr>
          <p:spPr>
            <a:xfrm>
              <a:off x="9580273" y="4628654"/>
              <a:ext cx="78129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700</a:t>
              </a:r>
              <a:endParaRPr b="0" i="0" sz="2400" u="none" cap="none" strike="noStrike">
                <a:solidFill>
                  <a:srgbClr val="868686"/>
                </a:solidFill>
                <a:latin typeface="Arial"/>
                <a:ea typeface="Arial"/>
                <a:cs typeface="Arial"/>
                <a:sym typeface="Arial"/>
              </a:endParaRPr>
            </a:p>
          </p:txBody>
        </p:sp>
        <p:sp>
          <p:nvSpPr>
            <p:cNvPr id="1026" name="Google Shape;1026;p46"/>
            <p:cNvSpPr txBox="1"/>
            <p:nvPr/>
          </p:nvSpPr>
          <p:spPr>
            <a:xfrm>
              <a:off x="9580273" y="5090070"/>
              <a:ext cx="78129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600</a:t>
              </a:r>
              <a:endParaRPr b="0" i="0" sz="2400" u="none" cap="none" strike="noStrike">
                <a:solidFill>
                  <a:srgbClr val="868686"/>
                </a:solidFill>
                <a:latin typeface="Arial"/>
                <a:ea typeface="Arial"/>
                <a:cs typeface="Arial"/>
                <a:sym typeface="Arial"/>
              </a:endParaRPr>
            </a:p>
          </p:txBody>
        </p:sp>
        <p:sp>
          <p:nvSpPr>
            <p:cNvPr id="1027" name="Google Shape;1027;p46"/>
            <p:cNvSpPr txBox="1"/>
            <p:nvPr/>
          </p:nvSpPr>
          <p:spPr>
            <a:xfrm>
              <a:off x="9580273" y="6004702"/>
              <a:ext cx="78129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400</a:t>
              </a:r>
              <a:endParaRPr b="0" i="0" sz="2400" u="none" cap="none" strike="noStrike">
                <a:solidFill>
                  <a:srgbClr val="868686"/>
                </a:solidFill>
                <a:latin typeface="Arial"/>
                <a:ea typeface="Arial"/>
                <a:cs typeface="Arial"/>
                <a:sym typeface="Arial"/>
              </a:endParaRPr>
            </a:p>
          </p:txBody>
        </p:sp>
        <p:sp>
          <p:nvSpPr>
            <p:cNvPr id="1028" name="Google Shape;1028;p46"/>
            <p:cNvSpPr txBox="1"/>
            <p:nvPr/>
          </p:nvSpPr>
          <p:spPr>
            <a:xfrm>
              <a:off x="9666514" y="6496784"/>
              <a:ext cx="69505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300</a:t>
              </a:r>
              <a:endParaRPr b="0" i="0" sz="2400" u="none" cap="none" strike="noStrike">
                <a:solidFill>
                  <a:srgbClr val="868686"/>
                </a:solidFill>
                <a:latin typeface="Arial"/>
                <a:ea typeface="Arial"/>
                <a:cs typeface="Arial"/>
                <a:sym typeface="Arial"/>
              </a:endParaRPr>
            </a:p>
          </p:txBody>
        </p:sp>
        <p:sp>
          <p:nvSpPr>
            <p:cNvPr id="1029" name="Google Shape;1029;p46"/>
            <p:cNvSpPr txBox="1"/>
            <p:nvPr/>
          </p:nvSpPr>
          <p:spPr>
            <a:xfrm>
              <a:off x="9555304" y="6978539"/>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200</a:t>
              </a:r>
              <a:endParaRPr b="0" i="0" sz="2400" u="none" cap="none" strike="noStrike">
                <a:solidFill>
                  <a:srgbClr val="868686"/>
                </a:solidFill>
                <a:latin typeface="Arial"/>
                <a:ea typeface="Arial"/>
                <a:cs typeface="Arial"/>
                <a:sym typeface="Arial"/>
              </a:endParaRPr>
            </a:p>
          </p:txBody>
        </p:sp>
        <p:sp>
          <p:nvSpPr>
            <p:cNvPr id="1030" name="Google Shape;1030;p46"/>
            <p:cNvSpPr txBox="1"/>
            <p:nvPr/>
          </p:nvSpPr>
          <p:spPr>
            <a:xfrm>
              <a:off x="9835223" y="7872831"/>
              <a:ext cx="52634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031" name="Google Shape;1031;p46"/>
            <p:cNvSpPr txBox="1"/>
            <p:nvPr/>
          </p:nvSpPr>
          <p:spPr>
            <a:xfrm>
              <a:off x="10733314" y="8174023"/>
              <a:ext cx="12843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Lower ()</a:t>
              </a:r>
              <a:endParaRPr b="0" i="0" sz="2400" u="none" cap="none" strike="noStrike">
                <a:solidFill>
                  <a:srgbClr val="868686"/>
                </a:solidFill>
                <a:latin typeface="Arial"/>
                <a:ea typeface="Arial"/>
                <a:cs typeface="Arial"/>
                <a:sym typeface="Arial"/>
              </a:endParaRPr>
            </a:p>
          </p:txBody>
        </p:sp>
        <p:sp>
          <p:nvSpPr>
            <p:cNvPr id="1032" name="Google Shape;1032;p46"/>
            <p:cNvSpPr txBox="1"/>
            <p:nvPr/>
          </p:nvSpPr>
          <p:spPr>
            <a:xfrm>
              <a:off x="13040376"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Find(#)</a:t>
              </a:r>
              <a:endParaRPr b="0" i="0" sz="2400" u="none" cap="none" strike="noStrike">
                <a:solidFill>
                  <a:srgbClr val="868686"/>
                </a:solidFill>
                <a:latin typeface="Arial"/>
                <a:ea typeface="Arial"/>
                <a:cs typeface="Arial"/>
                <a:sym typeface="Arial"/>
              </a:endParaRPr>
            </a:p>
          </p:txBody>
        </p:sp>
        <p:sp>
          <p:nvSpPr>
            <p:cNvPr id="1033" name="Google Shape;1033;p46"/>
            <p:cNvSpPr txBox="1"/>
            <p:nvPr/>
          </p:nvSpPr>
          <p:spPr>
            <a:xfrm>
              <a:off x="15008863" y="8182617"/>
              <a:ext cx="1527746"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Slice(1,15)</a:t>
              </a:r>
              <a:endParaRPr b="0" i="0" sz="2400" u="none" cap="none" strike="noStrike">
                <a:solidFill>
                  <a:srgbClr val="868686"/>
                </a:solidFill>
                <a:latin typeface="Arial"/>
                <a:ea typeface="Arial"/>
                <a:cs typeface="Arial"/>
                <a:sym typeface="Arial"/>
              </a:endParaRPr>
            </a:p>
          </p:txBody>
        </p:sp>
        <p:sp>
          <p:nvSpPr>
            <p:cNvPr id="1034" name="Google Shape;1034;p46"/>
            <p:cNvSpPr txBox="1"/>
            <p:nvPr/>
          </p:nvSpPr>
          <p:spPr>
            <a:xfrm rot="-5400000">
              <a:off x="8474187" y="6276897"/>
              <a:ext cx="2122598"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milliseconds</a:t>
              </a:r>
              <a:endParaRPr b="0" i="0" sz="2400" u="none" cap="none" strike="noStrike">
                <a:solidFill>
                  <a:srgbClr val="868686"/>
                </a:solidFill>
                <a:latin typeface="Arial"/>
                <a:ea typeface="Arial"/>
                <a:cs typeface="Arial"/>
                <a:sym typeface="Arial"/>
              </a:endParaRPr>
            </a:p>
          </p:txBody>
        </p:sp>
        <p:grpSp>
          <p:nvGrpSpPr>
            <p:cNvPr id="1035" name="Google Shape;1035;p46"/>
            <p:cNvGrpSpPr/>
            <p:nvPr/>
          </p:nvGrpSpPr>
          <p:grpSpPr>
            <a:xfrm>
              <a:off x="12374481" y="3689843"/>
              <a:ext cx="2959941" cy="408000"/>
              <a:chOff x="11407746" y="3574231"/>
              <a:chExt cx="2959941" cy="408000"/>
            </a:xfrm>
          </p:grpSpPr>
          <p:sp>
            <p:nvSpPr>
              <p:cNvPr id="1036" name="Google Shape;1036;p46"/>
              <p:cNvSpPr txBox="1"/>
              <p:nvPr/>
            </p:nvSpPr>
            <p:spPr>
              <a:xfrm>
                <a:off x="11558786" y="3574231"/>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Pandas</a:t>
                </a:r>
                <a:endParaRPr b="0" i="0" sz="2000" u="none" cap="none" strike="noStrike">
                  <a:solidFill>
                    <a:srgbClr val="868686"/>
                  </a:solidFill>
                  <a:latin typeface="Arial"/>
                  <a:ea typeface="Arial"/>
                  <a:cs typeface="Arial"/>
                  <a:sym typeface="Arial"/>
                </a:endParaRPr>
              </a:p>
            </p:txBody>
          </p:sp>
          <p:sp>
            <p:nvSpPr>
              <p:cNvPr id="1037" name="Google Shape;1037;p46"/>
              <p:cNvSpPr txBox="1"/>
              <p:nvPr/>
            </p:nvSpPr>
            <p:spPr>
              <a:xfrm>
                <a:off x="12759156" y="3574231"/>
                <a:ext cx="160853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Cuda Strings</a:t>
                </a:r>
                <a:endParaRPr b="0" i="0" sz="2000" u="none" cap="none" strike="noStrike">
                  <a:solidFill>
                    <a:srgbClr val="868686"/>
                  </a:solidFill>
                  <a:latin typeface="Arial"/>
                  <a:ea typeface="Arial"/>
                  <a:cs typeface="Arial"/>
                  <a:sym typeface="Arial"/>
                </a:endParaRPr>
              </a:p>
            </p:txBody>
          </p:sp>
          <p:sp>
            <p:nvSpPr>
              <p:cNvPr id="1038" name="Google Shape;1038;p46"/>
              <p:cNvSpPr/>
              <p:nvPr/>
            </p:nvSpPr>
            <p:spPr>
              <a:xfrm>
                <a:off x="11407746" y="3707474"/>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9" name="Google Shape;1039;p46"/>
              <p:cNvSpPr/>
              <p:nvPr/>
            </p:nvSpPr>
            <p:spPr>
              <a:xfrm>
                <a:off x="12617643" y="3707474"/>
                <a:ext cx="141514" cy="1415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grpSp>
        <p:sp>
          <p:nvSpPr>
            <p:cNvPr id="1040" name="Google Shape;1040;p46"/>
            <p:cNvSpPr txBox="1"/>
            <p:nvPr/>
          </p:nvSpPr>
          <p:spPr>
            <a:xfrm>
              <a:off x="9666514" y="5547270"/>
              <a:ext cx="69505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500</a:t>
              </a:r>
              <a:endParaRPr b="0" i="0" sz="2400" u="none" cap="none" strike="noStrike">
                <a:solidFill>
                  <a:srgbClr val="868686"/>
                </a:solidFill>
                <a:latin typeface="Arial"/>
                <a:ea typeface="Arial"/>
                <a:cs typeface="Arial"/>
                <a:sym typeface="Arial"/>
              </a:endParaRPr>
            </a:p>
          </p:txBody>
        </p:sp>
        <p:sp>
          <p:nvSpPr>
            <p:cNvPr id="1041" name="Google Shape;1041;p46"/>
            <p:cNvSpPr txBox="1"/>
            <p:nvPr/>
          </p:nvSpPr>
          <p:spPr>
            <a:xfrm>
              <a:off x="9666514" y="7424853"/>
              <a:ext cx="69505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100</a:t>
              </a:r>
              <a:endParaRPr b="0" i="0" sz="2400" u="none" cap="none" strike="noStrike">
                <a:solidFill>
                  <a:srgbClr val="86868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4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Extraction is the Cornerstone</a:t>
            </a:r>
            <a:endParaRPr/>
          </a:p>
        </p:txBody>
      </p:sp>
      <p:sp>
        <p:nvSpPr>
          <p:cNvPr id="1048" name="Google Shape;1048;p47"/>
          <p:cNvSpPr txBox="1"/>
          <p:nvPr>
            <p:ph idx="1" type="body"/>
          </p:nvPr>
        </p:nvSpPr>
        <p:spPr>
          <a:xfrm>
            <a:off x="861250" y="3505059"/>
            <a:ext cx="8419170" cy="6198208"/>
          </a:xfrm>
          <a:prstGeom prst="rect">
            <a:avLst/>
          </a:prstGeom>
          <a:noFill/>
          <a:ln>
            <a:noFill/>
          </a:ln>
        </p:spPr>
        <p:txBody>
          <a:bodyPr anchorCtr="0" anchor="t" bIns="45700" lIns="91425" spcFirstLastPara="1" rIns="91425" wrap="square" tIns="45700">
            <a:noAutofit/>
          </a:bodyPr>
          <a:lstStyle/>
          <a:p>
            <a:pPr indent="-283111" lvl="0" marL="283111" rtl="0" algn="l">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CSV Reader - v0.2, CSV Writer v0.8</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Parquet Reader – v0.7, Parquet Writer v0.12</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ORC Reader – v0.7, ORC Writer v0.10</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JSON Reader - v0.8</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Avro Reader - v0.9</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Key is GPU-accelerating both parsing and decompression </a:t>
            </a:r>
            <a:endParaRPr/>
          </a:p>
          <a:p>
            <a:pPr indent="-161190" lvl="0" marL="283111" rtl="0" algn="l">
              <a:lnSpc>
                <a:spcPct val="90000"/>
              </a:lnSpc>
              <a:spcBef>
                <a:spcPts val="3000"/>
              </a:spcBef>
              <a:spcAft>
                <a:spcPts val="0"/>
              </a:spcAft>
              <a:buClr>
                <a:schemeClr val="lt2"/>
              </a:buClr>
              <a:buSzPts val="1920"/>
              <a:buFont typeface="Noto Sans Symbols"/>
              <a:buNone/>
            </a:pPr>
            <a:r>
              <a:t/>
            </a:r>
            <a:endParaRPr/>
          </a:p>
        </p:txBody>
      </p:sp>
      <p:sp>
        <p:nvSpPr>
          <p:cNvPr id="1049" name="Google Shape;1049;p4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cuIO for Faster Data Loading</a:t>
            </a:r>
            <a:endParaRPr/>
          </a:p>
        </p:txBody>
      </p:sp>
      <p:sp>
        <p:nvSpPr>
          <p:cNvPr id="1050" name="Google Shape;1050;p47"/>
          <p:cNvSpPr/>
          <p:nvPr/>
        </p:nvSpPr>
        <p:spPr>
          <a:xfrm>
            <a:off x="8332082" y="8474251"/>
            <a:ext cx="9955918" cy="24814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200" u="none" cap="none" strike="noStrike">
                <a:solidFill>
                  <a:schemeClr val="accent5"/>
                </a:solidFill>
                <a:latin typeface="Trebuchet MS"/>
                <a:ea typeface="Trebuchet MS"/>
                <a:cs typeface="Trebuchet MS"/>
                <a:sym typeface="Trebuchet MS"/>
              </a:rPr>
              <a:t>Source: Apache Crail blog: </a:t>
            </a:r>
            <a:r>
              <a:rPr b="0" i="1" lang="en-US" sz="1200" u="sng" cap="none" strike="noStrike">
                <a:solidFill>
                  <a:schemeClr val="accent4"/>
                </a:solidFill>
                <a:latin typeface="Trebuchet MS"/>
                <a:ea typeface="Trebuchet MS"/>
                <a:cs typeface="Trebuchet MS"/>
                <a:sym typeface="Trebuchet MS"/>
                <a:hlinkClick r:id="rId3"/>
              </a:rPr>
              <a:t>SQL Performance: Part 1 - Input File Formats</a:t>
            </a:r>
            <a:endParaRPr b="0" i="1" sz="1200" u="none" cap="none" strike="noStrike">
              <a:solidFill>
                <a:schemeClr val="accent4"/>
              </a:solidFill>
              <a:latin typeface="Trebuchet MS"/>
              <a:ea typeface="Trebuchet MS"/>
              <a:cs typeface="Trebuchet MS"/>
              <a:sym typeface="Trebuchet MS"/>
            </a:endParaRPr>
          </a:p>
        </p:txBody>
      </p:sp>
      <p:grpSp>
        <p:nvGrpSpPr>
          <p:cNvPr id="1051" name="Google Shape;1051;p47"/>
          <p:cNvGrpSpPr/>
          <p:nvPr/>
        </p:nvGrpSpPr>
        <p:grpSpPr>
          <a:xfrm>
            <a:off x="9603268" y="4066052"/>
            <a:ext cx="8064605" cy="4278668"/>
            <a:chOff x="9603268" y="3785832"/>
            <a:chExt cx="8064605" cy="4278668"/>
          </a:xfrm>
        </p:grpSpPr>
        <p:pic>
          <p:nvPicPr>
            <p:cNvPr id="1052" name="Google Shape;1052;p47"/>
            <p:cNvPicPr preferRelativeResize="0"/>
            <p:nvPr/>
          </p:nvPicPr>
          <p:blipFill rotWithShape="1">
            <a:blip r:embed="rId4">
              <a:alphaModFix/>
            </a:blip>
            <a:srcRect b="0" l="4030" r="-4030" t="0"/>
            <a:stretch/>
          </p:blipFill>
          <p:spPr>
            <a:xfrm>
              <a:off x="9603268" y="3785832"/>
              <a:ext cx="8064605" cy="4278668"/>
            </a:xfrm>
            <a:prstGeom prst="rect">
              <a:avLst/>
            </a:prstGeom>
            <a:noFill/>
            <a:ln>
              <a:noFill/>
            </a:ln>
          </p:spPr>
        </p:pic>
        <p:cxnSp>
          <p:nvCxnSpPr>
            <p:cNvPr id="1053" name="Google Shape;1053;p47"/>
            <p:cNvCxnSpPr/>
            <p:nvPr/>
          </p:nvCxnSpPr>
          <p:spPr>
            <a:xfrm>
              <a:off x="10010896" y="3960261"/>
              <a:ext cx="7334129" cy="0"/>
            </a:xfrm>
            <a:prstGeom prst="straightConnector1">
              <a:avLst/>
            </a:prstGeom>
            <a:noFill/>
            <a:ln cap="flat" cmpd="sng" w="31750">
              <a:solidFill>
                <a:schemeClr val="lt2"/>
              </a:solidFill>
              <a:prstDash val="solid"/>
              <a:round/>
              <a:headEnd len="sm" w="sm" type="none"/>
              <a:tailEnd len="sm" w="sm" type="none"/>
            </a:ln>
          </p:spPr>
        </p:cxnSp>
        <p:cxnSp>
          <p:nvCxnSpPr>
            <p:cNvPr id="1054" name="Google Shape;1054;p47"/>
            <p:cNvCxnSpPr/>
            <p:nvPr/>
          </p:nvCxnSpPr>
          <p:spPr>
            <a:xfrm>
              <a:off x="10010896" y="4467467"/>
              <a:ext cx="7334129" cy="0"/>
            </a:xfrm>
            <a:prstGeom prst="straightConnector1">
              <a:avLst/>
            </a:prstGeom>
            <a:noFill/>
            <a:ln cap="flat" cmpd="sng" w="31750">
              <a:solidFill>
                <a:schemeClr val="lt2"/>
              </a:solidFill>
              <a:prstDash val="solid"/>
              <a:round/>
              <a:headEnd len="sm" w="sm" type="none"/>
              <a:tailEnd len="sm" w="sm" type="none"/>
            </a:ln>
          </p:spPr>
        </p:cxnSp>
        <p:cxnSp>
          <p:nvCxnSpPr>
            <p:cNvPr id="1055" name="Google Shape;1055;p47"/>
            <p:cNvCxnSpPr/>
            <p:nvPr/>
          </p:nvCxnSpPr>
          <p:spPr>
            <a:xfrm>
              <a:off x="10010896" y="5853354"/>
              <a:ext cx="7334129" cy="0"/>
            </a:xfrm>
            <a:prstGeom prst="straightConnector1">
              <a:avLst/>
            </a:prstGeom>
            <a:noFill/>
            <a:ln cap="flat" cmpd="sng" w="31750">
              <a:solidFill>
                <a:schemeClr val="lt2"/>
              </a:solidFill>
              <a:prstDash val="solid"/>
              <a:round/>
              <a:headEnd len="sm" w="sm" type="none"/>
              <a:tailEnd len="sm" w="sm" type="none"/>
            </a:ln>
          </p:spPr>
        </p:cxnSp>
        <p:cxnSp>
          <p:nvCxnSpPr>
            <p:cNvPr id="1056" name="Google Shape;1056;p47"/>
            <p:cNvCxnSpPr/>
            <p:nvPr/>
          </p:nvCxnSpPr>
          <p:spPr>
            <a:xfrm>
              <a:off x="10010896" y="7224954"/>
              <a:ext cx="7334129" cy="0"/>
            </a:xfrm>
            <a:prstGeom prst="straightConnector1">
              <a:avLst/>
            </a:prstGeom>
            <a:noFill/>
            <a:ln cap="flat" cmpd="sng" w="31750">
              <a:solidFill>
                <a:schemeClr val="lt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48"/>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ETL is Not Just DataFrames!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cxnSp>
        <p:nvCxnSpPr>
          <p:cNvPr id="1067" name="Google Shape;1067;p49"/>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1068" name="Google Shape;1068;p49"/>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1069" name="Google Shape;1069;p49"/>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3600" u="none" cap="none" strike="noStrike">
              <a:solidFill>
                <a:srgbClr val="DBBDFF"/>
              </a:solidFill>
              <a:latin typeface="Arial"/>
              <a:ea typeface="Arial"/>
              <a:cs typeface="Arial"/>
              <a:sym typeface="Arial"/>
            </a:endParaRPr>
          </a:p>
        </p:txBody>
      </p:sp>
      <p:cxnSp>
        <p:nvCxnSpPr>
          <p:cNvPr id="1070" name="Google Shape;1070;p49"/>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1071" name="Google Shape;1071;p49"/>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1072" name="Google Shape;1072;p49"/>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1073" name="Google Shape;1073;p49"/>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1074" name="Google Shape;1074;p49"/>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075" name="Google Shape;1075;p49"/>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076" name="Google Shape;1076;p49"/>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1077" name="Google Shape;1077;p49"/>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1078" name="Google Shape;1078;p49"/>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1079" name="Google Shape;1079;p49"/>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80" name="Google Shape;1080;p49"/>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81" name="Google Shape;1081;p49"/>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82" name="Google Shape;1082;p49"/>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083" name="Google Shape;1083;p49"/>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1084" name="Google Shape;1084;p49"/>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085" name="Google Shape;1085;p4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1086" name="Google Shape;1086;p4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Building Bridges into the Array Ecosystem</a:t>
            </a:r>
            <a:endParaRPr/>
          </a:p>
        </p:txBody>
      </p:sp>
      <p:sp>
        <p:nvSpPr>
          <p:cNvPr id="1087" name="Google Shape;1087;p49"/>
          <p:cNvSpPr/>
          <p:nvPr/>
        </p:nvSpPr>
        <p:spPr>
          <a:xfrm>
            <a:off x="1831955" y="2609503"/>
            <a:ext cx="149733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088" name="Google Shape;1088;p49"/>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PyTorch, TensorFlow, MxNet</a:t>
            </a:r>
            <a:endParaRPr b="0" i="0" sz="18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5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Interoperability for the Win</a:t>
            </a:r>
            <a:endParaRPr/>
          </a:p>
        </p:txBody>
      </p:sp>
      <p:sp>
        <p:nvSpPr>
          <p:cNvPr id="1095" name="Google Shape;1095;p5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DLPack and </a:t>
            </a:r>
            <a:r>
              <a:rPr lang="en-US">
                <a:solidFill>
                  <a:schemeClr val="accent1"/>
                </a:solidFill>
                <a:latin typeface="Courier New"/>
                <a:ea typeface="Courier New"/>
                <a:cs typeface="Courier New"/>
                <a:sym typeface="Courier New"/>
              </a:rPr>
              <a:t>__cuda_array_interface__</a:t>
            </a:r>
            <a:endParaRPr/>
          </a:p>
        </p:txBody>
      </p:sp>
      <p:grpSp>
        <p:nvGrpSpPr>
          <p:cNvPr id="1096" name="Google Shape;1096;p50"/>
          <p:cNvGrpSpPr/>
          <p:nvPr/>
        </p:nvGrpSpPr>
        <p:grpSpPr>
          <a:xfrm>
            <a:off x="2620930" y="3893128"/>
            <a:ext cx="13056306" cy="4327678"/>
            <a:chOff x="4143762" y="4397904"/>
            <a:chExt cx="10010549" cy="3318125"/>
          </a:xfrm>
        </p:grpSpPr>
        <p:pic>
          <p:nvPicPr>
            <p:cNvPr id="1097" name="Google Shape;1097;p50"/>
            <p:cNvPicPr preferRelativeResize="0"/>
            <p:nvPr/>
          </p:nvPicPr>
          <p:blipFill rotWithShape="1">
            <a:blip r:embed="rId3">
              <a:alphaModFix/>
            </a:blip>
            <a:srcRect b="0" l="0" r="0" t="0"/>
            <a:stretch/>
          </p:blipFill>
          <p:spPr>
            <a:xfrm>
              <a:off x="4602776" y="6706233"/>
              <a:ext cx="1009796" cy="1009796"/>
            </a:xfrm>
            <a:prstGeom prst="rect">
              <a:avLst/>
            </a:prstGeom>
            <a:noFill/>
            <a:ln>
              <a:noFill/>
            </a:ln>
          </p:spPr>
        </p:pic>
        <p:pic>
          <p:nvPicPr>
            <p:cNvPr id="1098" name="Google Shape;1098;p50"/>
            <p:cNvPicPr preferRelativeResize="0"/>
            <p:nvPr/>
          </p:nvPicPr>
          <p:blipFill rotWithShape="1">
            <a:blip r:embed="rId4">
              <a:alphaModFix/>
            </a:blip>
            <a:srcRect b="0" l="0" r="0" t="0"/>
            <a:stretch/>
          </p:blipFill>
          <p:spPr>
            <a:xfrm>
              <a:off x="4143762" y="4397904"/>
              <a:ext cx="1924284" cy="823594"/>
            </a:xfrm>
            <a:prstGeom prst="rect">
              <a:avLst/>
            </a:prstGeom>
            <a:noFill/>
            <a:ln>
              <a:noFill/>
            </a:ln>
          </p:spPr>
        </p:pic>
        <p:pic>
          <p:nvPicPr>
            <p:cNvPr id="1099" name="Google Shape;1099;p50"/>
            <p:cNvPicPr preferRelativeResize="0"/>
            <p:nvPr/>
          </p:nvPicPr>
          <p:blipFill rotWithShape="1">
            <a:blip r:embed="rId5">
              <a:alphaModFix/>
            </a:blip>
            <a:srcRect b="0" l="0" r="0" t="0"/>
            <a:stretch/>
          </p:blipFill>
          <p:spPr>
            <a:xfrm>
              <a:off x="6483790" y="6904480"/>
              <a:ext cx="1872644" cy="374530"/>
            </a:xfrm>
            <a:prstGeom prst="rect">
              <a:avLst/>
            </a:prstGeom>
            <a:noFill/>
            <a:ln>
              <a:noFill/>
            </a:ln>
          </p:spPr>
        </p:pic>
        <p:pic>
          <p:nvPicPr>
            <p:cNvPr id="1100" name="Google Shape;1100;p50"/>
            <p:cNvPicPr preferRelativeResize="0"/>
            <p:nvPr/>
          </p:nvPicPr>
          <p:blipFill rotWithShape="1">
            <a:blip r:embed="rId6">
              <a:alphaModFix/>
            </a:blip>
            <a:srcRect b="0" l="0" r="0" t="0"/>
            <a:stretch/>
          </p:blipFill>
          <p:spPr>
            <a:xfrm>
              <a:off x="9785351" y="4615629"/>
              <a:ext cx="1309749" cy="445325"/>
            </a:xfrm>
            <a:prstGeom prst="rect">
              <a:avLst/>
            </a:prstGeom>
            <a:noFill/>
            <a:ln>
              <a:noFill/>
            </a:ln>
          </p:spPr>
        </p:pic>
        <p:sp>
          <p:nvSpPr>
            <p:cNvPr id="1101" name="Google Shape;1101;p50"/>
            <p:cNvSpPr txBox="1"/>
            <p:nvPr/>
          </p:nvSpPr>
          <p:spPr>
            <a:xfrm>
              <a:off x="7251942" y="4451386"/>
              <a:ext cx="1607419" cy="690788"/>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1" i="0" lang="en-US" sz="3200" u="none" cap="none" strike="noStrike">
                  <a:solidFill>
                    <a:srgbClr val="000000"/>
                  </a:solidFill>
                  <a:latin typeface="Trebuchet MS"/>
                  <a:ea typeface="Trebuchet MS"/>
                  <a:cs typeface="Trebuchet MS"/>
                  <a:sym typeface="Trebuchet MS"/>
                </a:rPr>
                <a:t>mpi4py</a:t>
              </a:r>
              <a:endParaRPr b="1" i="0" sz="3200" u="none" cap="none" strike="noStrike">
                <a:solidFill>
                  <a:srgbClr val="000000"/>
                </a:solidFill>
                <a:latin typeface="Trebuchet MS"/>
                <a:ea typeface="Trebuchet MS"/>
                <a:cs typeface="Trebuchet MS"/>
                <a:sym typeface="Trebuchet MS"/>
              </a:endParaRPr>
            </a:p>
          </p:txBody>
        </p:sp>
        <p:pic>
          <p:nvPicPr>
            <p:cNvPr id="1102" name="Google Shape;1102;p50"/>
            <p:cNvPicPr preferRelativeResize="0"/>
            <p:nvPr/>
          </p:nvPicPr>
          <p:blipFill rotWithShape="1">
            <a:blip r:embed="rId7">
              <a:alphaModFix/>
            </a:blip>
            <a:srcRect b="0" l="0" r="0" t="0"/>
            <a:stretch/>
          </p:blipFill>
          <p:spPr>
            <a:xfrm>
              <a:off x="12021090" y="4586040"/>
              <a:ext cx="1666129" cy="445325"/>
            </a:xfrm>
            <a:prstGeom prst="rect">
              <a:avLst/>
            </a:prstGeom>
            <a:noFill/>
            <a:ln>
              <a:noFill/>
            </a:ln>
          </p:spPr>
        </p:pic>
        <p:pic>
          <p:nvPicPr>
            <p:cNvPr id="1103" name="Google Shape;1103;p50"/>
            <p:cNvPicPr preferRelativeResize="0"/>
            <p:nvPr/>
          </p:nvPicPr>
          <p:blipFill rotWithShape="1">
            <a:blip r:embed="rId8">
              <a:alphaModFix/>
            </a:blip>
            <a:srcRect b="26303" l="0" r="0" t="0"/>
            <a:stretch/>
          </p:blipFill>
          <p:spPr>
            <a:xfrm>
              <a:off x="11828485" y="6782809"/>
              <a:ext cx="2325826" cy="559986"/>
            </a:xfrm>
            <a:prstGeom prst="rect">
              <a:avLst/>
            </a:prstGeom>
            <a:noFill/>
            <a:ln>
              <a:noFill/>
            </a:ln>
          </p:spPr>
        </p:pic>
      </p:grpSp>
      <p:cxnSp>
        <p:nvCxnSpPr>
          <p:cNvPr id="1104" name="Google Shape;1104;p50"/>
          <p:cNvCxnSpPr/>
          <p:nvPr/>
        </p:nvCxnSpPr>
        <p:spPr>
          <a:xfrm>
            <a:off x="3898964" y="4910839"/>
            <a:ext cx="2984639" cy="2012998"/>
          </a:xfrm>
          <a:prstGeom prst="straightConnector1">
            <a:avLst/>
          </a:prstGeom>
          <a:noFill/>
          <a:ln cap="rnd" cmpd="sng" w="25400">
            <a:solidFill>
              <a:schemeClr val="lt2"/>
            </a:solidFill>
            <a:prstDash val="solid"/>
            <a:round/>
            <a:headEnd len="sm" w="sm" type="none"/>
            <a:tailEnd len="sm" w="sm" type="none"/>
          </a:ln>
        </p:spPr>
      </p:cxnSp>
      <p:cxnSp>
        <p:nvCxnSpPr>
          <p:cNvPr id="1105" name="Google Shape;1105;p50"/>
          <p:cNvCxnSpPr/>
          <p:nvPr/>
        </p:nvCxnSpPr>
        <p:spPr>
          <a:xfrm>
            <a:off x="3896644" y="4901555"/>
            <a:ext cx="6406815" cy="2018624"/>
          </a:xfrm>
          <a:prstGeom prst="straightConnector1">
            <a:avLst/>
          </a:prstGeom>
          <a:noFill/>
          <a:ln cap="rnd" cmpd="sng" w="25400">
            <a:solidFill>
              <a:schemeClr val="accent1"/>
            </a:solidFill>
            <a:prstDash val="solid"/>
            <a:round/>
            <a:headEnd len="sm" w="sm" type="none"/>
            <a:tailEnd len="sm" w="sm" type="none"/>
          </a:ln>
        </p:spPr>
      </p:cxnSp>
      <p:cxnSp>
        <p:nvCxnSpPr>
          <p:cNvPr id="1106" name="Google Shape;1106;p50"/>
          <p:cNvCxnSpPr/>
          <p:nvPr/>
        </p:nvCxnSpPr>
        <p:spPr>
          <a:xfrm>
            <a:off x="3893993" y="4901911"/>
            <a:ext cx="10246716" cy="2016430"/>
          </a:xfrm>
          <a:prstGeom prst="straightConnector1">
            <a:avLst/>
          </a:prstGeom>
          <a:noFill/>
          <a:ln cap="rnd" cmpd="sng" w="25400">
            <a:solidFill>
              <a:schemeClr val="lt2"/>
            </a:solidFill>
            <a:prstDash val="solid"/>
            <a:round/>
            <a:headEnd len="sm" w="sm" type="none"/>
            <a:tailEnd len="sm" w="sm" type="none"/>
          </a:ln>
        </p:spPr>
      </p:cxnSp>
      <p:cxnSp>
        <p:nvCxnSpPr>
          <p:cNvPr id="1107" name="Google Shape;1107;p50"/>
          <p:cNvCxnSpPr/>
          <p:nvPr/>
        </p:nvCxnSpPr>
        <p:spPr>
          <a:xfrm flipH="1">
            <a:off x="3894323" y="4890463"/>
            <a:ext cx="3789790" cy="2032520"/>
          </a:xfrm>
          <a:prstGeom prst="straightConnector1">
            <a:avLst/>
          </a:prstGeom>
          <a:noFill/>
          <a:ln cap="rnd" cmpd="sng" w="25400">
            <a:solidFill>
              <a:schemeClr val="accent1"/>
            </a:solidFill>
            <a:prstDash val="solid"/>
            <a:round/>
            <a:headEnd len="sm" w="sm" type="none"/>
            <a:tailEnd len="sm" w="sm" type="none"/>
          </a:ln>
        </p:spPr>
      </p:cxnSp>
      <p:cxnSp>
        <p:nvCxnSpPr>
          <p:cNvPr id="1108" name="Google Shape;1108;p50"/>
          <p:cNvCxnSpPr/>
          <p:nvPr/>
        </p:nvCxnSpPr>
        <p:spPr>
          <a:xfrm flipH="1">
            <a:off x="6887261" y="4893617"/>
            <a:ext cx="796853" cy="2033877"/>
          </a:xfrm>
          <a:prstGeom prst="straightConnector1">
            <a:avLst/>
          </a:prstGeom>
          <a:noFill/>
          <a:ln cap="rnd" cmpd="sng" w="25400">
            <a:solidFill>
              <a:schemeClr val="lt2"/>
            </a:solidFill>
            <a:prstDash val="solid"/>
            <a:round/>
            <a:headEnd len="sm" w="sm" type="none"/>
            <a:tailEnd len="sm" w="sm" type="none"/>
          </a:ln>
        </p:spPr>
      </p:cxnSp>
      <p:cxnSp>
        <p:nvCxnSpPr>
          <p:cNvPr id="1109" name="Google Shape;1109;p50"/>
          <p:cNvCxnSpPr/>
          <p:nvPr/>
        </p:nvCxnSpPr>
        <p:spPr>
          <a:xfrm flipH="1">
            <a:off x="6890918" y="4893617"/>
            <a:ext cx="3939992" cy="2026562"/>
          </a:xfrm>
          <a:prstGeom prst="straightConnector1">
            <a:avLst/>
          </a:prstGeom>
          <a:noFill/>
          <a:ln cap="rnd" cmpd="sng" w="25400">
            <a:solidFill>
              <a:schemeClr val="lt2"/>
            </a:solidFill>
            <a:prstDash val="solid"/>
            <a:round/>
            <a:headEnd len="sm" w="sm" type="none"/>
            <a:tailEnd len="sm" w="sm" type="none"/>
          </a:ln>
        </p:spPr>
      </p:cxnSp>
      <p:cxnSp>
        <p:nvCxnSpPr>
          <p:cNvPr id="1110" name="Google Shape;1110;p50"/>
          <p:cNvCxnSpPr/>
          <p:nvPr/>
        </p:nvCxnSpPr>
        <p:spPr>
          <a:xfrm>
            <a:off x="7693572" y="4903076"/>
            <a:ext cx="2602572" cy="2013446"/>
          </a:xfrm>
          <a:prstGeom prst="straightConnector1">
            <a:avLst/>
          </a:prstGeom>
          <a:noFill/>
          <a:ln cap="rnd" cmpd="sng" w="25400">
            <a:solidFill>
              <a:schemeClr val="accent1"/>
            </a:solidFill>
            <a:prstDash val="solid"/>
            <a:round/>
            <a:headEnd len="sm" w="sm" type="none"/>
            <a:tailEnd len="sm" w="sm" type="none"/>
          </a:ln>
        </p:spPr>
      </p:cxnSp>
      <p:cxnSp>
        <p:nvCxnSpPr>
          <p:cNvPr id="1111" name="Google Shape;1111;p50"/>
          <p:cNvCxnSpPr/>
          <p:nvPr/>
        </p:nvCxnSpPr>
        <p:spPr>
          <a:xfrm>
            <a:off x="10837217" y="4896770"/>
            <a:ext cx="3301171" cy="2016929"/>
          </a:xfrm>
          <a:prstGeom prst="straightConnector1">
            <a:avLst/>
          </a:prstGeom>
          <a:noFill/>
          <a:ln cap="rnd" cmpd="sng" w="25400">
            <a:solidFill>
              <a:schemeClr val="lt2"/>
            </a:solidFill>
            <a:prstDash val="solid"/>
            <a:round/>
            <a:headEnd len="sm" w="sm" type="none"/>
            <a:tailEnd len="sm" w="sm" type="none"/>
          </a:ln>
        </p:spPr>
      </p:cxnSp>
      <p:cxnSp>
        <p:nvCxnSpPr>
          <p:cNvPr id="1112" name="Google Shape;1112;p50"/>
          <p:cNvCxnSpPr/>
          <p:nvPr/>
        </p:nvCxnSpPr>
        <p:spPr>
          <a:xfrm flipH="1">
            <a:off x="10307116" y="4901555"/>
            <a:ext cx="3831274" cy="2022282"/>
          </a:xfrm>
          <a:prstGeom prst="straightConnector1">
            <a:avLst/>
          </a:prstGeom>
          <a:noFill/>
          <a:ln cap="rnd" cmpd="sng" w="25400">
            <a:solidFill>
              <a:schemeClr val="accent1"/>
            </a:solidFill>
            <a:prstDash val="solid"/>
            <a:round/>
            <a:headEnd len="sm" w="sm" type="none"/>
            <a:tailEnd len="sm" w="sm" type="none"/>
          </a:ln>
        </p:spPr>
      </p:cxnSp>
      <p:cxnSp>
        <p:nvCxnSpPr>
          <p:cNvPr id="1113" name="Google Shape;1113;p50"/>
          <p:cNvCxnSpPr/>
          <p:nvPr/>
        </p:nvCxnSpPr>
        <p:spPr>
          <a:xfrm>
            <a:off x="7690419" y="4890463"/>
            <a:ext cx="6447969" cy="2030199"/>
          </a:xfrm>
          <a:prstGeom prst="straightConnector1">
            <a:avLst/>
          </a:prstGeom>
          <a:noFill/>
          <a:ln cap="rnd" cmpd="sng" w="25400">
            <a:solidFill>
              <a:schemeClr val="lt2"/>
            </a:solidFill>
            <a:prstDash val="solid"/>
            <a:round/>
            <a:headEnd len="sm" w="sm" type="none"/>
            <a:tailEnd len="sm" w="sm" type="none"/>
          </a:ln>
        </p:spPr>
      </p:cxnSp>
      <p:cxnSp>
        <p:nvCxnSpPr>
          <p:cNvPr id="1114" name="Google Shape;1114;p50"/>
          <p:cNvCxnSpPr/>
          <p:nvPr/>
        </p:nvCxnSpPr>
        <p:spPr>
          <a:xfrm flipH="1">
            <a:off x="10303459" y="4893617"/>
            <a:ext cx="524300" cy="2030220"/>
          </a:xfrm>
          <a:prstGeom prst="straightConnector1">
            <a:avLst/>
          </a:prstGeom>
          <a:noFill/>
          <a:ln cap="rnd" cmpd="sng" w="25400">
            <a:solidFill>
              <a:schemeClr val="accent1"/>
            </a:solidFill>
            <a:prstDash val="solid"/>
            <a:round/>
            <a:headEnd len="sm" w="sm" type="none"/>
            <a:tailEnd len="sm" w="sm" type="none"/>
          </a:ln>
        </p:spPr>
      </p:cxnSp>
      <p:cxnSp>
        <p:nvCxnSpPr>
          <p:cNvPr id="1115" name="Google Shape;1115;p50"/>
          <p:cNvCxnSpPr/>
          <p:nvPr/>
        </p:nvCxnSpPr>
        <p:spPr>
          <a:xfrm flipH="1">
            <a:off x="6889173" y="4896914"/>
            <a:ext cx="7242255" cy="2028627"/>
          </a:xfrm>
          <a:prstGeom prst="straightConnector1">
            <a:avLst/>
          </a:prstGeom>
          <a:noFill/>
          <a:ln cap="rnd" cmpd="sng" w="25400">
            <a:solidFill>
              <a:schemeClr val="lt2"/>
            </a:solidFill>
            <a:prstDash val="solid"/>
            <a:round/>
            <a:headEnd len="sm" w="sm" type="none"/>
            <a:tailEnd len="sm" w="sm" type="none"/>
          </a:ln>
        </p:spPr>
      </p:cxnSp>
      <p:cxnSp>
        <p:nvCxnSpPr>
          <p:cNvPr id="1116" name="Google Shape;1116;p50"/>
          <p:cNvCxnSpPr/>
          <p:nvPr/>
        </p:nvCxnSpPr>
        <p:spPr>
          <a:xfrm flipH="1">
            <a:off x="3892003" y="4888923"/>
            <a:ext cx="6937922" cy="2036381"/>
          </a:xfrm>
          <a:prstGeom prst="straightConnector1">
            <a:avLst/>
          </a:prstGeom>
          <a:noFill/>
          <a:ln cap="rnd" cmpd="sng" w="25400">
            <a:solidFill>
              <a:schemeClr val="accent1"/>
            </a:solidFill>
            <a:prstDash val="solid"/>
            <a:round/>
            <a:headEnd len="sm" w="sm" type="none"/>
            <a:tailEnd len="sm" w="sm" type="none"/>
          </a:ln>
        </p:spPr>
      </p:cxnSp>
      <p:cxnSp>
        <p:nvCxnSpPr>
          <p:cNvPr id="1117" name="Google Shape;1117;p50"/>
          <p:cNvCxnSpPr/>
          <p:nvPr/>
        </p:nvCxnSpPr>
        <p:spPr>
          <a:xfrm flipH="1">
            <a:off x="3894323" y="4896716"/>
            <a:ext cx="10237313" cy="2028412"/>
          </a:xfrm>
          <a:prstGeom prst="straightConnector1">
            <a:avLst/>
          </a:prstGeom>
          <a:noFill/>
          <a:ln cap="rnd" cmpd="sng" w="25400">
            <a:solidFill>
              <a:schemeClr val="accen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5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Interoperability for the Win</a:t>
            </a:r>
            <a:endParaRPr/>
          </a:p>
        </p:txBody>
      </p:sp>
      <p:sp>
        <p:nvSpPr>
          <p:cNvPr id="1124" name="Google Shape;1124;p5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DLPack and </a:t>
            </a:r>
            <a:r>
              <a:rPr lang="en-US">
                <a:solidFill>
                  <a:schemeClr val="accent1"/>
                </a:solidFill>
                <a:latin typeface="Courier New"/>
                <a:ea typeface="Courier New"/>
                <a:cs typeface="Courier New"/>
                <a:sym typeface="Courier New"/>
              </a:rPr>
              <a:t>__cuda_array_interface__</a:t>
            </a:r>
            <a:endParaRPr/>
          </a:p>
        </p:txBody>
      </p:sp>
      <p:grpSp>
        <p:nvGrpSpPr>
          <p:cNvPr id="1125" name="Google Shape;1125;p51"/>
          <p:cNvGrpSpPr/>
          <p:nvPr/>
        </p:nvGrpSpPr>
        <p:grpSpPr>
          <a:xfrm>
            <a:off x="2620930" y="3893128"/>
            <a:ext cx="13056306" cy="4327678"/>
            <a:chOff x="4143762" y="4397904"/>
            <a:chExt cx="10010549" cy="3318125"/>
          </a:xfrm>
        </p:grpSpPr>
        <p:pic>
          <p:nvPicPr>
            <p:cNvPr id="1126" name="Google Shape;1126;p51"/>
            <p:cNvPicPr preferRelativeResize="0"/>
            <p:nvPr/>
          </p:nvPicPr>
          <p:blipFill rotWithShape="1">
            <a:blip r:embed="rId3">
              <a:alphaModFix/>
            </a:blip>
            <a:srcRect b="0" l="0" r="0" t="0"/>
            <a:stretch/>
          </p:blipFill>
          <p:spPr>
            <a:xfrm>
              <a:off x="4602776" y="6706233"/>
              <a:ext cx="1009796" cy="1009796"/>
            </a:xfrm>
            <a:prstGeom prst="rect">
              <a:avLst/>
            </a:prstGeom>
            <a:noFill/>
            <a:ln>
              <a:noFill/>
            </a:ln>
          </p:spPr>
        </p:pic>
        <p:pic>
          <p:nvPicPr>
            <p:cNvPr id="1127" name="Google Shape;1127;p51"/>
            <p:cNvPicPr preferRelativeResize="0"/>
            <p:nvPr/>
          </p:nvPicPr>
          <p:blipFill rotWithShape="1">
            <a:blip r:embed="rId4">
              <a:alphaModFix/>
            </a:blip>
            <a:srcRect b="0" l="0" r="0" t="0"/>
            <a:stretch/>
          </p:blipFill>
          <p:spPr>
            <a:xfrm>
              <a:off x="4143762" y="4397904"/>
              <a:ext cx="1924284" cy="823594"/>
            </a:xfrm>
            <a:prstGeom prst="rect">
              <a:avLst/>
            </a:prstGeom>
            <a:noFill/>
            <a:ln>
              <a:noFill/>
            </a:ln>
          </p:spPr>
        </p:pic>
        <p:pic>
          <p:nvPicPr>
            <p:cNvPr id="1128" name="Google Shape;1128;p51"/>
            <p:cNvPicPr preferRelativeResize="0"/>
            <p:nvPr/>
          </p:nvPicPr>
          <p:blipFill rotWithShape="1">
            <a:blip r:embed="rId5">
              <a:alphaModFix/>
            </a:blip>
            <a:srcRect b="0" l="0" r="0" t="0"/>
            <a:stretch/>
          </p:blipFill>
          <p:spPr>
            <a:xfrm>
              <a:off x="6483790" y="6904480"/>
              <a:ext cx="1872644" cy="374530"/>
            </a:xfrm>
            <a:prstGeom prst="rect">
              <a:avLst/>
            </a:prstGeom>
            <a:noFill/>
            <a:ln>
              <a:noFill/>
            </a:ln>
          </p:spPr>
        </p:pic>
        <p:pic>
          <p:nvPicPr>
            <p:cNvPr id="1129" name="Google Shape;1129;p51"/>
            <p:cNvPicPr preferRelativeResize="0"/>
            <p:nvPr/>
          </p:nvPicPr>
          <p:blipFill rotWithShape="1">
            <a:blip r:embed="rId6">
              <a:alphaModFix/>
            </a:blip>
            <a:srcRect b="0" l="0" r="0" t="0"/>
            <a:stretch/>
          </p:blipFill>
          <p:spPr>
            <a:xfrm>
              <a:off x="9785351" y="4615629"/>
              <a:ext cx="1309749" cy="445325"/>
            </a:xfrm>
            <a:prstGeom prst="rect">
              <a:avLst/>
            </a:prstGeom>
            <a:noFill/>
            <a:ln>
              <a:noFill/>
            </a:ln>
          </p:spPr>
        </p:pic>
        <p:sp>
          <p:nvSpPr>
            <p:cNvPr id="1130" name="Google Shape;1130;p51"/>
            <p:cNvSpPr txBox="1"/>
            <p:nvPr/>
          </p:nvSpPr>
          <p:spPr>
            <a:xfrm>
              <a:off x="7251942" y="4451386"/>
              <a:ext cx="1607419" cy="690788"/>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1" i="0" lang="en-US" sz="3200" u="none" cap="none" strike="noStrike">
                  <a:solidFill>
                    <a:srgbClr val="000000"/>
                  </a:solidFill>
                  <a:latin typeface="Trebuchet MS"/>
                  <a:ea typeface="Trebuchet MS"/>
                  <a:cs typeface="Trebuchet MS"/>
                  <a:sym typeface="Trebuchet MS"/>
                </a:rPr>
                <a:t>mpi4py</a:t>
              </a:r>
              <a:endParaRPr b="1" i="0" sz="3200" u="none" cap="none" strike="noStrike">
                <a:solidFill>
                  <a:srgbClr val="000000"/>
                </a:solidFill>
                <a:latin typeface="Trebuchet MS"/>
                <a:ea typeface="Trebuchet MS"/>
                <a:cs typeface="Trebuchet MS"/>
                <a:sym typeface="Trebuchet MS"/>
              </a:endParaRPr>
            </a:p>
          </p:txBody>
        </p:sp>
        <p:pic>
          <p:nvPicPr>
            <p:cNvPr id="1131" name="Google Shape;1131;p51"/>
            <p:cNvPicPr preferRelativeResize="0"/>
            <p:nvPr/>
          </p:nvPicPr>
          <p:blipFill rotWithShape="1">
            <a:blip r:embed="rId7">
              <a:alphaModFix/>
            </a:blip>
            <a:srcRect b="0" l="0" r="0" t="0"/>
            <a:stretch/>
          </p:blipFill>
          <p:spPr>
            <a:xfrm>
              <a:off x="12021090" y="4586040"/>
              <a:ext cx="1666129" cy="445325"/>
            </a:xfrm>
            <a:prstGeom prst="rect">
              <a:avLst/>
            </a:prstGeom>
            <a:noFill/>
            <a:ln>
              <a:noFill/>
            </a:ln>
          </p:spPr>
        </p:pic>
        <p:pic>
          <p:nvPicPr>
            <p:cNvPr id="1132" name="Google Shape;1132;p51"/>
            <p:cNvPicPr preferRelativeResize="0"/>
            <p:nvPr/>
          </p:nvPicPr>
          <p:blipFill rotWithShape="1">
            <a:blip r:embed="rId8">
              <a:alphaModFix/>
            </a:blip>
            <a:srcRect b="26303" l="0" r="0" t="0"/>
            <a:stretch/>
          </p:blipFill>
          <p:spPr>
            <a:xfrm>
              <a:off x="11828485" y="6782809"/>
              <a:ext cx="2325826" cy="559986"/>
            </a:xfrm>
            <a:prstGeom prst="rect">
              <a:avLst/>
            </a:prstGeom>
            <a:noFill/>
            <a:ln>
              <a:noFill/>
            </a:ln>
          </p:spPr>
        </p:pic>
        <p:pic>
          <p:nvPicPr>
            <p:cNvPr id="1133" name="Google Shape;1133;p51"/>
            <p:cNvPicPr preferRelativeResize="0"/>
            <p:nvPr/>
          </p:nvPicPr>
          <p:blipFill rotWithShape="1">
            <a:blip r:embed="rId9">
              <a:alphaModFix/>
            </a:blip>
            <a:srcRect b="0" l="0" r="0" t="0"/>
            <a:stretch/>
          </p:blipFill>
          <p:spPr>
            <a:xfrm>
              <a:off x="9227652" y="6807338"/>
              <a:ext cx="1729616" cy="657401"/>
            </a:xfrm>
            <a:prstGeom prst="rect">
              <a:avLst/>
            </a:prstGeom>
            <a:noFill/>
            <a:ln>
              <a:noFill/>
            </a:ln>
          </p:spPr>
        </p:pic>
      </p:grpSp>
      <p:cxnSp>
        <p:nvCxnSpPr>
          <p:cNvPr id="1134" name="Google Shape;1134;p51"/>
          <p:cNvCxnSpPr/>
          <p:nvPr/>
        </p:nvCxnSpPr>
        <p:spPr>
          <a:xfrm>
            <a:off x="3898964" y="4910839"/>
            <a:ext cx="2984639" cy="2012998"/>
          </a:xfrm>
          <a:prstGeom prst="straightConnector1">
            <a:avLst/>
          </a:prstGeom>
          <a:noFill/>
          <a:ln cap="rnd" cmpd="sng" w="25400">
            <a:solidFill>
              <a:schemeClr val="lt2"/>
            </a:solidFill>
            <a:prstDash val="solid"/>
            <a:round/>
            <a:headEnd len="sm" w="sm" type="none"/>
            <a:tailEnd len="sm" w="sm" type="none"/>
          </a:ln>
        </p:spPr>
      </p:cxnSp>
      <p:cxnSp>
        <p:nvCxnSpPr>
          <p:cNvPr id="1135" name="Google Shape;1135;p51"/>
          <p:cNvCxnSpPr/>
          <p:nvPr/>
        </p:nvCxnSpPr>
        <p:spPr>
          <a:xfrm>
            <a:off x="3896644" y="4901555"/>
            <a:ext cx="6406815" cy="2018624"/>
          </a:xfrm>
          <a:prstGeom prst="straightConnector1">
            <a:avLst/>
          </a:prstGeom>
          <a:noFill/>
          <a:ln cap="rnd" cmpd="sng" w="25400">
            <a:solidFill>
              <a:schemeClr val="accent1"/>
            </a:solidFill>
            <a:prstDash val="solid"/>
            <a:round/>
            <a:headEnd len="sm" w="sm" type="none"/>
            <a:tailEnd len="sm" w="sm" type="none"/>
          </a:ln>
        </p:spPr>
      </p:cxnSp>
      <p:cxnSp>
        <p:nvCxnSpPr>
          <p:cNvPr id="1136" name="Google Shape;1136;p51"/>
          <p:cNvCxnSpPr/>
          <p:nvPr/>
        </p:nvCxnSpPr>
        <p:spPr>
          <a:xfrm>
            <a:off x="3893993" y="4901911"/>
            <a:ext cx="10246716" cy="2016430"/>
          </a:xfrm>
          <a:prstGeom prst="straightConnector1">
            <a:avLst/>
          </a:prstGeom>
          <a:noFill/>
          <a:ln cap="rnd" cmpd="sng" w="25400">
            <a:solidFill>
              <a:schemeClr val="lt2"/>
            </a:solidFill>
            <a:prstDash val="solid"/>
            <a:round/>
            <a:headEnd len="sm" w="sm" type="none"/>
            <a:tailEnd len="sm" w="sm" type="none"/>
          </a:ln>
        </p:spPr>
      </p:cxnSp>
      <p:cxnSp>
        <p:nvCxnSpPr>
          <p:cNvPr id="1137" name="Google Shape;1137;p51"/>
          <p:cNvCxnSpPr/>
          <p:nvPr/>
        </p:nvCxnSpPr>
        <p:spPr>
          <a:xfrm flipH="1">
            <a:off x="3894323" y="4890463"/>
            <a:ext cx="3789790" cy="2032520"/>
          </a:xfrm>
          <a:prstGeom prst="straightConnector1">
            <a:avLst/>
          </a:prstGeom>
          <a:noFill/>
          <a:ln cap="rnd" cmpd="sng" w="25400">
            <a:solidFill>
              <a:schemeClr val="accent1"/>
            </a:solidFill>
            <a:prstDash val="solid"/>
            <a:round/>
            <a:headEnd len="sm" w="sm" type="none"/>
            <a:tailEnd len="sm" w="sm" type="none"/>
          </a:ln>
        </p:spPr>
      </p:cxnSp>
      <p:cxnSp>
        <p:nvCxnSpPr>
          <p:cNvPr id="1138" name="Google Shape;1138;p51"/>
          <p:cNvCxnSpPr/>
          <p:nvPr/>
        </p:nvCxnSpPr>
        <p:spPr>
          <a:xfrm flipH="1">
            <a:off x="6887261" y="4893617"/>
            <a:ext cx="796853" cy="2033877"/>
          </a:xfrm>
          <a:prstGeom prst="straightConnector1">
            <a:avLst/>
          </a:prstGeom>
          <a:noFill/>
          <a:ln cap="rnd" cmpd="sng" w="25400">
            <a:solidFill>
              <a:schemeClr val="lt2"/>
            </a:solidFill>
            <a:prstDash val="solid"/>
            <a:round/>
            <a:headEnd len="sm" w="sm" type="none"/>
            <a:tailEnd len="sm" w="sm" type="none"/>
          </a:ln>
        </p:spPr>
      </p:cxnSp>
      <p:cxnSp>
        <p:nvCxnSpPr>
          <p:cNvPr id="1139" name="Google Shape;1139;p51"/>
          <p:cNvCxnSpPr/>
          <p:nvPr/>
        </p:nvCxnSpPr>
        <p:spPr>
          <a:xfrm flipH="1">
            <a:off x="6890918" y="4893617"/>
            <a:ext cx="3939992" cy="2026562"/>
          </a:xfrm>
          <a:prstGeom prst="straightConnector1">
            <a:avLst/>
          </a:prstGeom>
          <a:noFill/>
          <a:ln cap="rnd" cmpd="sng" w="25400">
            <a:solidFill>
              <a:schemeClr val="lt2"/>
            </a:solidFill>
            <a:prstDash val="solid"/>
            <a:round/>
            <a:headEnd len="sm" w="sm" type="none"/>
            <a:tailEnd len="sm" w="sm" type="none"/>
          </a:ln>
        </p:spPr>
      </p:cxnSp>
      <p:cxnSp>
        <p:nvCxnSpPr>
          <p:cNvPr id="1140" name="Google Shape;1140;p51"/>
          <p:cNvCxnSpPr/>
          <p:nvPr/>
        </p:nvCxnSpPr>
        <p:spPr>
          <a:xfrm>
            <a:off x="7693572" y="4903076"/>
            <a:ext cx="2602572" cy="2013446"/>
          </a:xfrm>
          <a:prstGeom prst="straightConnector1">
            <a:avLst/>
          </a:prstGeom>
          <a:noFill/>
          <a:ln cap="rnd" cmpd="sng" w="25400">
            <a:solidFill>
              <a:schemeClr val="accent1"/>
            </a:solidFill>
            <a:prstDash val="solid"/>
            <a:round/>
            <a:headEnd len="sm" w="sm" type="none"/>
            <a:tailEnd len="sm" w="sm" type="none"/>
          </a:ln>
        </p:spPr>
      </p:cxnSp>
      <p:cxnSp>
        <p:nvCxnSpPr>
          <p:cNvPr id="1141" name="Google Shape;1141;p51"/>
          <p:cNvCxnSpPr/>
          <p:nvPr/>
        </p:nvCxnSpPr>
        <p:spPr>
          <a:xfrm>
            <a:off x="10837217" y="4896770"/>
            <a:ext cx="3301171" cy="2016929"/>
          </a:xfrm>
          <a:prstGeom prst="straightConnector1">
            <a:avLst/>
          </a:prstGeom>
          <a:noFill/>
          <a:ln cap="rnd" cmpd="sng" w="25400">
            <a:solidFill>
              <a:schemeClr val="lt2"/>
            </a:solidFill>
            <a:prstDash val="solid"/>
            <a:round/>
            <a:headEnd len="sm" w="sm" type="none"/>
            <a:tailEnd len="sm" w="sm" type="none"/>
          </a:ln>
        </p:spPr>
      </p:cxnSp>
      <p:cxnSp>
        <p:nvCxnSpPr>
          <p:cNvPr id="1142" name="Google Shape;1142;p51"/>
          <p:cNvCxnSpPr/>
          <p:nvPr/>
        </p:nvCxnSpPr>
        <p:spPr>
          <a:xfrm flipH="1">
            <a:off x="10307116" y="4901555"/>
            <a:ext cx="3831274" cy="2022282"/>
          </a:xfrm>
          <a:prstGeom prst="straightConnector1">
            <a:avLst/>
          </a:prstGeom>
          <a:noFill/>
          <a:ln cap="rnd" cmpd="sng" w="25400">
            <a:solidFill>
              <a:schemeClr val="accent1"/>
            </a:solidFill>
            <a:prstDash val="solid"/>
            <a:round/>
            <a:headEnd len="sm" w="sm" type="none"/>
            <a:tailEnd len="sm" w="sm" type="none"/>
          </a:ln>
        </p:spPr>
      </p:cxnSp>
      <p:cxnSp>
        <p:nvCxnSpPr>
          <p:cNvPr id="1143" name="Google Shape;1143;p51"/>
          <p:cNvCxnSpPr/>
          <p:nvPr/>
        </p:nvCxnSpPr>
        <p:spPr>
          <a:xfrm>
            <a:off x="7690419" y="4890463"/>
            <a:ext cx="6447969" cy="2030199"/>
          </a:xfrm>
          <a:prstGeom prst="straightConnector1">
            <a:avLst/>
          </a:prstGeom>
          <a:noFill/>
          <a:ln cap="rnd" cmpd="sng" w="25400">
            <a:solidFill>
              <a:schemeClr val="lt2"/>
            </a:solidFill>
            <a:prstDash val="solid"/>
            <a:round/>
            <a:headEnd len="sm" w="sm" type="none"/>
            <a:tailEnd len="sm" w="sm" type="none"/>
          </a:ln>
        </p:spPr>
      </p:cxnSp>
      <p:cxnSp>
        <p:nvCxnSpPr>
          <p:cNvPr id="1144" name="Google Shape;1144;p51"/>
          <p:cNvCxnSpPr/>
          <p:nvPr/>
        </p:nvCxnSpPr>
        <p:spPr>
          <a:xfrm flipH="1">
            <a:off x="10303459" y="4893617"/>
            <a:ext cx="524300" cy="2030220"/>
          </a:xfrm>
          <a:prstGeom prst="straightConnector1">
            <a:avLst/>
          </a:prstGeom>
          <a:noFill/>
          <a:ln cap="rnd" cmpd="sng" w="25400">
            <a:solidFill>
              <a:schemeClr val="accent1"/>
            </a:solidFill>
            <a:prstDash val="solid"/>
            <a:round/>
            <a:headEnd len="sm" w="sm" type="none"/>
            <a:tailEnd len="sm" w="sm" type="none"/>
          </a:ln>
        </p:spPr>
      </p:cxnSp>
      <p:cxnSp>
        <p:nvCxnSpPr>
          <p:cNvPr id="1145" name="Google Shape;1145;p51"/>
          <p:cNvCxnSpPr/>
          <p:nvPr/>
        </p:nvCxnSpPr>
        <p:spPr>
          <a:xfrm flipH="1">
            <a:off x="6889173" y="4896914"/>
            <a:ext cx="7242255" cy="2028627"/>
          </a:xfrm>
          <a:prstGeom prst="straightConnector1">
            <a:avLst/>
          </a:prstGeom>
          <a:noFill/>
          <a:ln cap="rnd" cmpd="sng" w="25400">
            <a:solidFill>
              <a:schemeClr val="lt2"/>
            </a:solidFill>
            <a:prstDash val="solid"/>
            <a:round/>
            <a:headEnd len="sm" w="sm" type="none"/>
            <a:tailEnd len="sm" w="sm" type="none"/>
          </a:ln>
        </p:spPr>
      </p:cxnSp>
      <p:cxnSp>
        <p:nvCxnSpPr>
          <p:cNvPr id="1146" name="Google Shape;1146;p51"/>
          <p:cNvCxnSpPr/>
          <p:nvPr/>
        </p:nvCxnSpPr>
        <p:spPr>
          <a:xfrm flipH="1">
            <a:off x="3892003" y="4888923"/>
            <a:ext cx="6937922" cy="2036381"/>
          </a:xfrm>
          <a:prstGeom prst="straightConnector1">
            <a:avLst/>
          </a:prstGeom>
          <a:noFill/>
          <a:ln cap="rnd" cmpd="sng" w="25400">
            <a:solidFill>
              <a:schemeClr val="accent1"/>
            </a:solidFill>
            <a:prstDash val="solid"/>
            <a:round/>
            <a:headEnd len="sm" w="sm" type="none"/>
            <a:tailEnd len="sm" w="sm" type="none"/>
          </a:ln>
        </p:spPr>
      </p:cxnSp>
      <p:cxnSp>
        <p:nvCxnSpPr>
          <p:cNvPr id="1147" name="Google Shape;1147;p51"/>
          <p:cNvCxnSpPr/>
          <p:nvPr/>
        </p:nvCxnSpPr>
        <p:spPr>
          <a:xfrm flipH="1">
            <a:off x="3894323" y="4896716"/>
            <a:ext cx="10237313" cy="2028412"/>
          </a:xfrm>
          <a:prstGeom prst="straightConnector1">
            <a:avLst/>
          </a:prstGeom>
          <a:noFill/>
          <a:ln cap="rnd" cmpd="sng" w="25400">
            <a:solidFill>
              <a:schemeClr val="accent1"/>
            </a:solidFill>
            <a:prstDash val="solid"/>
            <a:round/>
            <a:headEnd len="sm" w="sm" type="none"/>
            <a:tailEnd len="sm" w="sm" type="none"/>
          </a:ln>
        </p:spPr>
      </p:cxnSp>
      <p:sp>
        <p:nvSpPr>
          <p:cNvPr id="1148" name="Google Shape;1148;p51"/>
          <p:cNvSpPr/>
          <p:nvPr/>
        </p:nvSpPr>
        <p:spPr>
          <a:xfrm>
            <a:off x="3879669" y="4886647"/>
            <a:ext cx="10278783" cy="2051894"/>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Google Shape;1154;p5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Arrays and DataFrames</a:t>
            </a:r>
            <a:endParaRPr/>
          </a:p>
        </p:txBody>
      </p:sp>
      <p:sp>
        <p:nvSpPr>
          <p:cNvPr id="1155" name="Google Shape;1155;p5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Dask and CUDA Python Arrays</a:t>
            </a:r>
            <a:endParaRPr/>
          </a:p>
        </p:txBody>
      </p:sp>
      <p:pic>
        <p:nvPicPr>
          <p:cNvPr id="1156" name="Google Shape;1156;p52"/>
          <p:cNvPicPr preferRelativeResize="0"/>
          <p:nvPr/>
        </p:nvPicPr>
        <p:blipFill rotWithShape="1">
          <a:blip r:embed="rId3">
            <a:alphaModFix/>
          </a:blip>
          <a:srcRect b="0" l="0" r="0" t="0"/>
          <a:stretch/>
        </p:blipFill>
        <p:spPr>
          <a:xfrm>
            <a:off x="5640079" y="3542076"/>
            <a:ext cx="3105798" cy="1329290"/>
          </a:xfrm>
          <a:prstGeom prst="rect">
            <a:avLst/>
          </a:prstGeom>
          <a:noFill/>
          <a:ln>
            <a:noFill/>
          </a:ln>
        </p:spPr>
      </p:pic>
      <p:pic>
        <p:nvPicPr>
          <p:cNvPr id="1157" name="Google Shape;1157;p52"/>
          <p:cNvPicPr preferRelativeResize="0"/>
          <p:nvPr/>
        </p:nvPicPr>
        <p:blipFill rotWithShape="1">
          <a:blip r:embed="rId4">
            <a:alphaModFix/>
          </a:blip>
          <a:srcRect b="0" l="0" r="0" t="0"/>
          <a:stretch/>
        </p:blipFill>
        <p:spPr>
          <a:xfrm>
            <a:off x="9619246" y="3817567"/>
            <a:ext cx="2792976" cy="746510"/>
          </a:xfrm>
          <a:prstGeom prst="rect">
            <a:avLst/>
          </a:prstGeom>
          <a:noFill/>
          <a:ln>
            <a:noFill/>
          </a:ln>
        </p:spPr>
      </p:pic>
      <p:grpSp>
        <p:nvGrpSpPr>
          <p:cNvPr id="1158" name="Google Shape;1158;p52"/>
          <p:cNvGrpSpPr/>
          <p:nvPr/>
        </p:nvGrpSpPr>
        <p:grpSpPr>
          <a:xfrm>
            <a:off x="1847256" y="5748631"/>
            <a:ext cx="7677814" cy="3302759"/>
            <a:chOff x="1683354" y="5813946"/>
            <a:chExt cx="7677814" cy="3302759"/>
          </a:xfrm>
        </p:grpSpPr>
        <p:sp>
          <p:nvSpPr>
            <p:cNvPr id="1159" name="Google Shape;1159;p52"/>
            <p:cNvSpPr/>
            <p:nvPr/>
          </p:nvSpPr>
          <p:spPr>
            <a:xfrm>
              <a:off x="1683354" y="5813946"/>
              <a:ext cx="1569492"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0" name="Google Shape;1160;p52"/>
            <p:cNvSpPr/>
            <p:nvPr/>
          </p:nvSpPr>
          <p:spPr>
            <a:xfrm>
              <a:off x="1683354" y="6223378"/>
              <a:ext cx="1569492"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1" name="Google Shape;1161;p52"/>
            <p:cNvSpPr/>
            <p:nvPr/>
          </p:nvSpPr>
          <p:spPr>
            <a:xfrm>
              <a:off x="1683354" y="7424381"/>
              <a:ext cx="156949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2" name="Google Shape;1162;p52"/>
            <p:cNvSpPr/>
            <p:nvPr/>
          </p:nvSpPr>
          <p:spPr>
            <a:xfrm>
              <a:off x="1683354" y="8338782"/>
              <a:ext cx="156949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3" name="Google Shape;1163;p52"/>
            <p:cNvSpPr/>
            <p:nvPr/>
          </p:nvSpPr>
          <p:spPr>
            <a:xfrm>
              <a:off x="4844020" y="5813946"/>
              <a:ext cx="1446662"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4" name="Google Shape;1164;p52"/>
            <p:cNvSpPr/>
            <p:nvPr/>
          </p:nvSpPr>
          <p:spPr>
            <a:xfrm>
              <a:off x="4844020" y="6223378"/>
              <a:ext cx="1446662"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5" name="Google Shape;1165;p52"/>
            <p:cNvSpPr/>
            <p:nvPr/>
          </p:nvSpPr>
          <p:spPr>
            <a:xfrm>
              <a:off x="4844020" y="7424381"/>
              <a:ext cx="144666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6" name="Google Shape;1166;p52"/>
            <p:cNvSpPr/>
            <p:nvPr/>
          </p:nvSpPr>
          <p:spPr>
            <a:xfrm>
              <a:off x="4844020" y="8338782"/>
              <a:ext cx="144666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7" name="Google Shape;1167;p52"/>
            <p:cNvSpPr/>
            <p:nvPr/>
          </p:nvSpPr>
          <p:spPr>
            <a:xfrm>
              <a:off x="3381290" y="5813946"/>
              <a:ext cx="400624"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8" name="Google Shape;1168;p52"/>
            <p:cNvSpPr/>
            <p:nvPr/>
          </p:nvSpPr>
          <p:spPr>
            <a:xfrm>
              <a:off x="3381290" y="6223378"/>
              <a:ext cx="400624"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9" name="Google Shape;1169;p52"/>
            <p:cNvSpPr/>
            <p:nvPr/>
          </p:nvSpPr>
          <p:spPr>
            <a:xfrm>
              <a:off x="3381290" y="7424381"/>
              <a:ext cx="400624"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70" name="Google Shape;1170;p52"/>
            <p:cNvSpPr/>
            <p:nvPr/>
          </p:nvSpPr>
          <p:spPr>
            <a:xfrm>
              <a:off x="3381290" y="8338782"/>
              <a:ext cx="400624"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71" name="Google Shape;1171;p52"/>
            <p:cNvSpPr/>
            <p:nvPr/>
          </p:nvSpPr>
          <p:spPr>
            <a:xfrm>
              <a:off x="3910358" y="5813946"/>
              <a:ext cx="805218"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72" name="Google Shape;1172;p52"/>
            <p:cNvSpPr/>
            <p:nvPr/>
          </p:nvSpPr>
          <p:spPr>
            <a:xfrm>
              <a:off x="3910358" y="6223378"/>
              <a:ext cx="805218"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73" name="Google Shape;1173;p52"/>
            <p:cNvSpPr/>
            <p:nvPr/>
          </p:nvSpPr>
          <p:spPr>
            <a:xfrm>
              <a:off x="3910358" y="7424381"/>
              <a:ext cx="80521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74" name="Google Shape;1174;p52"/>
            <p:cNvSpPr/>
            <p:nvPr/>
          </p:nvSpPr>
          <p:spPr>
            <a:xfrm>
              <a:off x="3910358" y="8338782"/>
              <a:ext cx="80521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75" name="Google Shape;1175;p52"/>
            <p:cNvSpPr/>
            <p:nvPr/>
          </p:nvSpPr>
          <p:spPr>
            <a:xfrm>
              <a:off x="6419127" y="5813946"/>
              <a:ext cx="682388"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76" name="Google Shape;1176;p52"/>
            <p:cNvSpPr/>
            <p:nvPr/>
          </p:nvSpPr>
          <p:spPr>
            <a:xfrm>
              <a:off x="6419127" y="6223378"/>
              <a:ext cx="682388"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77" name="Google Shape;1177;p52"/>
            <p:cNvSpPr/>
            <p:nvPr/>
          </p:nvSpPr>
          <p:spPr>
            <a:xfrm>
              <a:off x="6419127" y="7424381"/>
              <a:ext cx="68238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78" name="Google Shape;1178;p52"/>
            <p:cNvSpPr/>
            <p:nvPr/>
          </p:nvSpPr>
          <p:spPr>
            <a:xfrm>
              <a:off x="6419127" y="8338782"/>
              <a:ext cx="68238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179" name="Google Shape;1179;p52"/>
            <p:cNvGrpSpPr/>
            <p:nvPr/>
          </p:nvGrpSpPr>
          <p:grpSpPr>
            <a:xfrm>
              <a:off x="7181155" y="6223378"/>
              <a:ext cx="168821" cy="1067025"/>
              <a:chOff x="7237213" y="6223378"/>
              <a:chExt cx="168821" cy="1067025"/>
            </a:xfrm>
          </p:grpSpPr>
          <p:cxnSp>
            <p:nvCxnSpPr>
              <p:cNvPr id="1180" name="Google Shape;1180;p52"/>
              <p:cNvCxnSpPr/>
              <p:nvPr/>
            </p:nvCxnSpPr>
            <p:spPr>
              <a:xfrm>
                <a:off x="7400570" y="6223378"/>
                <a:ext cx="0" cy="1067025"/>
              </a:xfrm>
              <a:prstGeom prst="straightConnector1">
                <a:avLst/>
              </a:prstGeom>
              <a:noFill/>
              <a:ln cap="flat" cmpd="sng" w="19050">
                <a:solidFill>
                  <a:srgbClr val="868686"/>
                </a:solidFill>
                <a:prstDash val="solid"/>
                <a:round/>
                <a:headEnd len="sm" w="sm" type="none"/>
                <a:tailEnd len="sm" w="sm" type="none"/>
              </a:ln>
            </p:spPr>
          </p:cxnSp>
          <p:cxnSp>
            <p:nvCxnSpPr>
              <p:cNvPr id="1181" name="Google Shape;1181;p52"/>
              <p:cNvCxnSpPr/>
              <p:nvPr/>
            </p:nvCxnSpPr>
            <p:spPr>
              <a:xfrm rot="10800000">
                <a:off x="7237213" y="7287904"/>
                <a:ext cx="168821" cy="0"/>
              </a:xfrm>
              <a:prstGeom prst="straightConnector1">
                <a:avLst/>
              </a:prstGeom>
              <a:noFill/>
              <a:ln cap="flat" cmpd="sng" w="19050">
                <a:solidFill>
                  <a:srgbClr val="868686"/>
                </a:solidFill>
                <a:prstDash val="solid"/>
                <a:round/>
                <a:headEnd len="sm" w="sm" type="none"/>
                <a:tailEnd len="sm" w="sm" type="none"/>
              </a:ln>
            </p:spPr>
          </p:cxnSp>
          <p:cxnSp>
            <p:nvCxnSpPr>
              <p:cNvPr id="1182" name="Google Shape;1182;p52"/>
              <p:cNvCxnSpPr/>
              <p:nvPr/>
            </p:nvCxnSpPr>
            <p:spPr>
              <a:xfrm rot="10800000">
                <a:off x="7237213" y="6234224"/>
                <a:ext cx="168821" cy="0"/>
              </a:xfrm>
              <a:prstGeom prst="straightConnector1">
                <a:avLst/>
              </a:prstGeom>
              <a:noFill/>
              <a:ln cap="flat" cmpd="sng" w="19050">
                <a:solidFill>
                  <a:srgbClr val="868686"/>
                </a:solidFill>
                <a:prstDash val="solid"/>
                <a:round/>
                <a:headEnd len="sm" w="sm" type="none"/>
                <a:tailEnd len="sm" w="sm" type="none"/>
              </a:ln>
            </p:spPr>
          </p:cxnSp>
        </p:grpSp>
        <p:grpSp>
          <p:nvGrpSpPr>
            <p:cNvPr id="1183" name="Google Shape;1183;p52"/>
            <p:cNvGrpSpPr/>
            <p:nvPr/>
          </p:nvGrpSpPr>
          <p:grpSpPr>
            <a:xfrm>
              <a:off x="7164399" y="5813947"/>
              <a:ext cx="1058722" cy="3302748"/>
              <a:chOff x="6713564" y="6223378"/>
              <a:chExt cx="693206" cy="1064526"/>
            </a:xfrm>
          </p:grpSpPr>
          <p:cxnSp>
            <p:nvCxnSpPr>
              <p:cNvPr id="1184" name="Google Shape;1184;p52"/>
              <p:cNvCxnSpPr/>
              <p:nvPr/>
            </p:nvCxnSpPr>
            <p:spPr>
              <a:xfrm>
                <a:off x="7406770" y="6223378"/>
                <a:ext cx="0" cy="1064526"/>
              </a:xfrm>
              <a:prstGeom prst="straightConnector1">
                <a:avLst/>
              </a:prstGeom>
              <a:noFill/>
              <a:ln cap="flat" cmpd="sng" w="19050">
                <a:solidFill>
                  <a:srgbClr val="868686"/>
                </a:solidFill>
                <a:prstDash val="solid"/>
                <a:round/>
                <a:headEnd len="sm" w="sm" type="none"/>
                <a:tailEnd len="sm" w="sm" type="none"/>
              </a:ln>
            </p:spPr>
          </p:cxnSp>
          <p:cxnSp>
            <p:nvCxnSpPr>
              <p:cNvPr id="1185" name="Google Shape;1185;p52"/>
              <p:cNvCxnSpPr/>
              <p:nvPr/>
            </p:nvCxnSpPr>
            <p:spPr>
              <a:xfrm rot="10800000">
                <a:off x="6725139" y="7287904"/>
                <a:ext cx="680896" cy="0"/>
              </a:xfrm>
              <a:prstGeom prst="straightConnector1">
                <a:avLst/>
              </a:prstGeom>
              <a:noFill/>
              <a:ln cap="flat" cmpd="sng" w="19050">
                <a:solidFill>
                  <a:srgbClr val="868686"/>
                </a:solidFill>
                <a:prstDash val="solid"/>
                <a:round/>
                <a:headEnd len="sm" w="sm" type="none"/>
                <a:tailEnd len="sm" w="sm" type="none"/>
              </a:ln>
            </p:spPr>
          </p:cxnSp>
          <p:cxnSp>
            <p:nvCxnSpPr>
              <p:cNvPr id="1186" name="Google Shape;1186;p52"/>
              <p:cNvCxnSpPr/>
              <p:nvPr/>
            </p:nvCxnSpPr>
            <p:spPr>
              <a:xfrm rot="10800000">
                <a:off x="6713564" y="6225710"/>
                <a:ext cx="692471" cy="0"/>
              </a:xfrm>
              <a:prstGeom prst="straightConnector1">
                <a:avLst/>
              </a:prstGeom>
              <a:noFill/>
              <a:ln cap="flat" cmpd="sng" w="19050">
                <a:solidFill>
                  <a:srgbClr val="868686"/>
                </a:solidFill>
                <a:prstDash val="solid"/>
                <a:round/>
                <a:headEnd len="sm" w="sm" type="none"/>
                <a:tailEnd len="sm" w="sm" type="none"/>
              </a:ln>
            </p:spPr>
          </p:cxnSp>
        </p:grpSp>
        <p:sp>
          <p:nvSpPr>
            <p:cNvPr id="1187" name="Google Shape;1187;p52"/>
            <p:cNvSpPr txBox="1"/>
            <p:nvPr/>
          </p:nvSpPr>
          <p:spPr>
            <a:xfrm>
              <a:off x="7339286" y="6572656"/>
              <a:ext cx="1012836" cy="4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NumPy Array</a:t>
              </a:r>
              <a:endParaRPr b="0" i="0" sz="2000" u="none" cap="none" strike="noStrike">
                <a:solidFill>
                  <a:schemeClr val="accent4"/>
                </a:solidFill>
                <a:latin typeface="Arial"/>
                <a:ea typeface="Arial"/>
                <a:cs typeface="Arial"/>
                <a:sym typeface="Arial"/>
              </a:endParaRPr>
            </a:p>
          </p:txBody>
        </p:sp>
        <p:sp>
          <p:nvSpPr>
            <p:cNvPr id="1188" name="Google Shape;1188;p52"/>
            <p:cNvSpPr txBox="1"/>
            <p:nvPr/>
          </p:nvSpPr>
          <p:spPr>
            <a:xfrm>
              <a:off x="8221854" y="7267228"/>
              <a:ext cx="1139314" cy="4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Dask Array</a:t>
              </a:r>
              <a:endParaRPr b="0" i="0" sz="2000" u="none" cap="none" strike="noStrike">
                <a:solidFill>
                  <a:schemeClr val="accent4"/>
                </a:solidFill>
                <a:latin typeface="Arial"/>
                <a:ea typeface="Arial"/>
                <a:cs typeface="Arial"/>
                <a:sym typeface="Arial"/>
              </a:endParaRPr>
            </a:p>
          </p:txBody>
        </p:sp>
      </p:grpSp>
      <p:sp>
        <p:nvSpPr>
          <p:cNvPr id="1189" name="Google Shape;1189;p52"/>
          <p:cNvSpPr txBox="1"/>
          <p:nvPr>
            <p:ph idx="1" type="body"/>
          </p:nvPr>
        </p:nvSpPr>
        <p:spPr>
          <a:xfrm>
            <a:off x="9738550" y="6351650"/>
            <a:ext cx="7596950" cy="2516526"/>
          </a:xfrm>
          <a:prstGeom prst="rect">
            <a:avLst/>
          </a:prstGeom>
          <a:noFill/>
          <a:ln>
            <a:noFill/>
          </a:ln>
        </p:spPr>
        <p:txBody>
          <a:bodyPr anchorCtr="0" anchor="t" bIns="45700" lIns="91425" spcFirstLastPara="1" rIns="91425" wrap="square" tIns="45700">
            <a:noAutofit/>
          </a:bodyPr>
          <a:lstStyle/>
          <a:p>
            <a:pPr indent="-283111" lvl="0" marL="283111" rtl="0" algn="l">
              <a:lnSpc>
                <a:spcPct val="90000"/>
              </a:lnSpc>
              <a:spcBef>
                <a:spcPts val="0"/>
              </a:spcBef>
              <a:spcAft>
                <a:spcPts val="0"/>
              </a:spcAft>
              <a:buClr>
                <a:schemeClr val="lt2"/>
              </a:buClr>
              <a:buSzPts val="1920"/>
              <a:buFont typeface="Noto Sans Symbols"/>
              <a:buChar char="🞂"/>
            </a:pPr>
            <a:r>
              <a:rPr lang="en-US"/>
              <a:t>Scales NumPy to distributed clusters</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53"/>
          <p:cNvSpPr/>
          <p:nvPr/>
        </p:nvSpPr>
        <p:spPr>
          <a:xfrm>
            <a:off x="4166041" y="9230583"/>
            <a:ext cx="9955918" cy="24814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600" u="none" cap="none" strike="noStrike">
                <a:solidFill>
                  <a:schemeClr val="accent5"/>
                </a:solidFill>
                <a:latin typeface="Trebuchet MS"/>
                <a:ea typeface="Trebuchet MS"/>
                <a:cs typeface="Trebuchet MS"/>
                <a:sym typeface="Trebuchet MS"/>
              </a:rPr>
              <a:t>More details: </a:t>
            </a:r>
            <a:r>
              <a:rPr b="0" i="1" lang="en-US" sz="1600" u="sng" cap="none" strike="noStrike">
                <a:solidFill>
                  <a:schemeClr val="accent5"/>
                </a:solidFill>
                <a:latin typeface="Trebuchet MS"/>
                <a:ea typeface="Trebuchet MS"/>
                <a:cs typeface="Trebuchet MS"/>
                <a:sym typeface="Trebuchet MS"/>
                <a:hlinkClick r:id="rId3"/>
              </a:rPr>
              <a:t>https://blog.dask.org/2019/06/27/single-gpu-cupy-benchmarks</a:t>
            </a:r>
            <a:endParaRPr b="0" i="1" sz="1600" u="none" cap="none" strike="noStrike">
              <a:solidFill>
                <a:schemeClr val="accent5"/>
              </a:solidFill>
              <a:latin typeface="Trebuchet MS"/>
              <a:ea typeface="Trebuchet MS"/>
              <a:cs typeface="Trebuchet MS"/>
              <a:sym typeface="Trebuchet MS"/>
            </a:endParaRPr>
          </a:p>
        </p:txBody>
      </p:sp>
      <p:sp>
        <p:nvSpPr>
          <p:cNvPr id="1196" name="Google Shape;1196;p5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 Single-GPU CuPy vs NumPy</a:t>
            </a:r>
            <a:endParaRPr/>
          </a:p>
        </p:txBody>
      </p:sp>
      <p:grpSp>
        <p:nvGrpSpPr>
          <p:cNvPr id="1197" name="Google Shape;1197;p53"/>
          <p:cNvGrpSpPr/>
          <p:nvPr/>
        </p:nvGrpSpPr>
        <p:grpSpPr>
          <a:xfrm>
            <a:off x="1956903" y="3121826"/>
            <a:ext cx="14374193" cy="5681799"/>
            <a:chOff x="882436" y="3121826"/>
            <a:chExt cx="14374193" cy="5681799"/>
          </a:xfrm>
        </p:grpSpPr>
        <p:cxnSp>
          <p:nvCxnSpPr>
            <p:cNvPr id="1198" name="Google Shape;1198;p53"/>
            <p:cNvCxnSpPr/>
            <p:nvPr/>
          </p:nvCxnSpPr>
          <p:spPr>
            <a:xfrm>
              <a:off x="1852293" y="4074864"/>
              <a:ext cx="13329093" cy="0"/>
            </a:xfrm>
            <a:prstGeom prst="straightConnector1">
              <a:avLst/>
            </a:prstGeom>
            <a:noFill/>
            <a:ln cap="flat" cmpd="sng" w="12700">
              <a:solidFill>
                <a:srgbClr val="B3B3B3"/>
              </a:solidFill>
              <a:prstDash val="solid"/>
              <a:round/>
              <a:headEnd len="sm" w="sm" type="none"/>
              <a:tailEnd len="sm" w="sm" type="none"/>
            </a:ln>
          </p:spPr>
        </p:cxnSp>
        <p:cxnSp>
          <p:nvCxnSpPr>
            <p:cNvPr id="1199" name="Google Shape;1199;p53"/>
            <p:cNvCxnSpPr>
              <a:stCxn id="1200" idx="3"/>
            </p:cNvCxnSpPr>
            <p:nvPr/>
          </p:nvCxnSpPr>
          <p:spPr>
            <a:xfrm>
              <a:off x="1852293" y="3882384"/>
              <a:ext cx="13329000" cy="0"/>
            </a:xfrm>
            <a:prstGeom prst="straightConnector1">
              <a:avLst/>
            </a:prstGeom>
            <a:noFill/>
            <a:ln cap="flat" cmpd="sng" w="12700">
              <a:solidFill>
                <a:srgbClr val="B3B3B3"/>
              </a:solidFill>
              <a:prstDash val="solid"/>
              <a:round/>
              <a:headEnd len="sm" w="sm" type="none"/>
              <a:tailEnd len="sm" w="sm" type="none"/>
            </a:ln>
          </p:spPr>
        </p:cxnSp>
        <p:cxnSp>
          <p:nvCxnSpPr>
            <p:cNvPr id="1201" name="Google Shape;1201;p53"/>
            <p:cNvCxnSpPr/>
            <p:nvPr/>
          </p:nvCxnSpPr>
          <p:spPr>
            <a:xfrm>
              <a:off x="1852293" y="4264723"/>
              <a:ext cx="13329093" cy="0"/>
            </a:xfrm>
            <a:prstGeom prst="straightConnector1">
              <a:avLst/>
            </a:prstGeom>
            <a:noFill/>
            <a:ln cap="flat" cmpd="sng" w="12700">
              <a:solidFill>
                <a:srgbClr val="B3B3B3"/>
              </a:solidFill>
              <a:prstDash val="solid"/>
              <a:round/>
              <a:headEnd len="sm" w="sm" type="none"/>
              <a:tailEnd len="sm" w="sm" type="none"/>
            </a:ln>
          </p:spPr>
        </p:cxnSp>
        <p:sp>
          <p:nvSpPr>
            <p:cNvPr id="1202" name="Google Shape;1202;p53"/>
            <p:cNvSpPr/>
            <p:nvPr/>
          </p:nvSpPr>
          <p:spPr>
            <a:xfrm>
              <a:off x="5378157" y="4772722"/>
              <a:ext cx="480044" cy="28474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3" name="Google Shape;1203;p53"/>
            <p:cNvSpPr/>
            <p:nvPr/>
          </p:nvSpPr>
          <p:spPr>
            <a:xfrm>
              <a:off x="5941094" y="6779941"/>
              <a:ext cx="480044" cy="84019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1204" name="Google Shape;1204;p53"/>
            <p:cNvCxnSpPr/>
            <p:nvPr/>
          </p:nvCxnSpPr>
          <p:spPr>
            <a:xfrm rot="10800000">
              <a:off x="1830770" y="7627742"/>
              <a:ext cx="13350615" cy="0"/>
            </a:xfrm>
            <a:prstGeom prst="straightConnector1">
              <a:avLst/>
            </a:prstGeom>
            <a:noFill/>
            <a:ln cap="flat" cmpd="sng" w="25400">
              <a:solidFill>
                <a:srgbClr val="B3B3B3"/>
              </a:solidFill>
              <a:prstDash val="solid"/>
              <a:round/>
              <a:headEnd len="sm" w="sm" type="none"/>
              <a:tailEnd len="sm" w="sm" type="none"/>
            </a:ln>
          </p:spPr>
        </p:cxnSp>
        <p:sp>
          <p:nvSpPr>
            <p:cNvPr id="1200" name="Google Shape;1200;p53"/>
            <p:cNvSpPr txBox="1"/>
            <p:nvPr/>
          </p:nvSpPr>
          <p:spPr>
            <a:xfrm>
              <a:off x="1148576" y="3678384"/>
              <a:ext cx="703717"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800</a:t>
              </a:r>
              <a:endParaRPr b="0" i="0" sz="2400" u="none" cap="none" strike="noStrike">
                <a:solidFill>
                  <a:srgbClr val="868686"/>
                </a:solidFill>
                <a:latin typeface="Arial"/>
                <a:ea typeface="Arial"/>
                <a:cs typeface="Arial"/>
                <a:sym typeface="Arial"/>
              </a:endParaRPr>
            </a:p>
          </p:txBody>
        </p:sp>
        <p:sp>
          <p:nvSpPr>
            <p:cNvPr id="1205" name="Google Shape;1205;p53"/>
            <p:cNvSpPr txBox="1"/>
            <p:nvPr/>
          </p:nvSpPr>
          <p:spPr>
            <a:xfrm>
              <a:off x="1148576" y="4066918"/>
              <a:ext cx="703717"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400</a:t>
              </a:r>
              <a:endParaRPr b="0" i="0" sz="2400" u="none" cap="none" strike="noStrike">
                <a:solidFill>
                  <a:srgbClr val="868686"/>
                </a:solidFill>
                <a:latin typeface="Arial"/>
                <a:ea typeface="Arial"/>
                <a:cs typeface="Arial"/>
                <a:sym typeface="Arial"/>
              </a:endParaRPr>
            </a:p>
          </p:txBody>
        </p:sp>
        <p:sp>
          <p:nvSpPr>
            <p:cNvPr id="1206" name="Google Shape;1206;p53"/>
            <p:cNvSpPr txBox="1"/>
            <p:nvPr/>
          </p:nvSpPr>
          <p:spPr>
            <a:xfrm>
              <a:off x="1407363" y="7414643"/>
              <a:ext cx="44493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207" name="Google Shape;1207;p53"/>
            <p:cNvSpPr txBox="1"/>
            <p:nvPr/>
          </p:nvSpPr>
          <p:spPr>
            <a:xfrm>
              <a:off x="1747830" y="7710781"/>
              <a:ext cx="1643094"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Elementwise</a:t>
              </a:r>
              <a:endParaRPr b="0" i="0" sz="2400" u="none" cap="none" strike="noStrike">
                <a:solidFill>
                  <a:srgbClr val="868686"/>
                </a:solidFill>
                <a:latin typeface="Arial"/>
                <a:ea typeface="Arial"/>
                <a:cs typeface="Arial"/>
                <a:sym typeface="Arial"/>
              </a:endParaRPr>
            </a:p>
          </p:txBody>
        </p:sp>
        <p:sp>
          <p:nvSpPr>
            <p:cNvPr id="1208" name="Google Shape;1208;p53"/>
            <p:cNvSpPr txBox="1"/>
            <p:nvPr/>
          </p:nvSpPr>
          <p:spPr>
            <a:xfrm rot="-5400000">
              <a:off x="-564540" y="5613702"/>
              <a:ext cx="3201624" cy="307672"/>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rgbClr val="868686"/>
                  </a:solidFill>
                  <a:latin typeface="Trebuchet MS"/>
                  <a:ea typeface="Trebuchet MS"/>
                  <a:cs typeface="Trebuchet MS"/>
                  <a:sym typeface="Trebuchet MS"/>
                </a:rPr>
                <a:t>GPU Speedup Over CPU</a:t>
              </a:r>
              <a:endParaRPr b="0" i="0" sz="2800" u="none" cap="none" strike="noStrike">
                <a:solidFill>
                  <a:srgbClr val="868686"/>
                </a:solidFill>
                <a:latin typeface="Arial"/>
                <a:ea typeface="Arial"/>
                <a:cs typeface="Arial"/>
                <a:sym typeface="Arial"/>
              </a:endParaRPr>
            </a:p>
          </p:txBody>
        </p:sp>
        <p:sp>
          <p:nvSpPr>
            <p:cNvPr id="1209" name="Google Shape;1209;p53"/>
            <p:cNvSpPr txBox="1"/>
            <p:nvPr/>
          </p:nvSpPr>
          <p:spPr>
            <a:xfrm>
              <a:off x="5992821" y="8395667"/>
              <a:ext cx="3200453" cy="407958"/>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rgbClr val="868686"/>
                  </a:solidFill>
                  <a:latin typeface="Trebuchet MS"/>
                  <a:ea typeface="Trebuchet MS"/>
                  <a:cs typeface="Trebuchet MS"/>
                  <a:sym typeface="Trebuchet MS"/>
                </a:rPr>
                <a:t>Operation</a:t>
              </a:r>
              <a:endParaRPr b="0" i="0" sz="2800" u="none" cap="none" strike="noStrike">
                <a:solidFill>
                  <a:srgbClr val="868686"/>
                </a:solidFill>
                <a:latin typeface="Arial"/>
                <a:ea typeface="Arial"/>
                <a:cs typeface="Arial"/>
                <a:sym typeface="Arial"/>
              </a:endParaRPr>
            </a:p>
          </p:txBody>
        </p:sp>
        <p:grpSp>
          <p:nvGrpSpPr>
            <p:cNvPr id="1210" name="Google Shape;1210;p53"/>
            <p:cNvGrpSpPr/>
            <p:nvPr/>
          </p:nvGrpSpPr>
          <p:grpSpPr>
            <a:xfrm>
              <a:off x="6493652" y="3121826"/>
              <a:ext cx="2407494" cy="408000"/>
              <a:chOff x="11223171" y="3574231"/>
              <a:chExt cx="2848023" cy="408000"/>
            </a:xfrm>
          </p:grpSpPr>
          <p:sp>
            <p:nvSpPr>
              <p:cNvPr id="1211" name="Google Shape;1211;p53"/>
              <p:cNvSpPr txBox="1"/>
              <p:nvPr/>
            </p:nvSpPr>
            <p:spPr>
              <a:xfrm>
                <a:off x="11374211" y="3574231"/>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800MB</a:t>
                </a:r>
                <a:endParaRPr b="0" i="0" sz="2400" u="none" cap="none" strike="noStrike">
                  <a:solidFill>
                    <a:srgbClr val="868686"/>
                  </a:solidFill>
                  <a:latin typeface="Arial"/>
                  <a:ea typeface="Arial"/>
                  <a:cs typeface="Arial"/>
                  <a:sym typeface="Arial"/>
                </a:endParaRPr>
              </a:p>
            </p:txBody>
          </p:sp>
          <p:sp>
            <p:nvSpPr>
              <p:cNvPr id="1212" name="Google Shape;1212;p53"/>
              <p:cNvSpPr txBox="1"/>
              <p:nvPr/>
            </p:nvSpPr>
            <p:spPr>
              <a:xfrm>
                <a:off x="12911462" y="3574231"/>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8MB</a:t>
                </a:r>
                <a:endParaRPr b="0" i="0" sz="2400" u="none" cap="none" strike="noStrike">
                  <a:solidFill>
                    <a:srgbClr val="868686"/>
                  </a:solidFill>
                  <a:latin typeface="Arial"/>
                  <a:ea typeface="Arial"/>
                  <a:cs typeface="Arial"/>
                  <a:sym typeface="Arial"/>
                </a:endParaRPr>
              </a:p>
            </p:txBody>
          </p:sp>
          <p:sp>
            <p:nvSpPr>
              <p:cNvPr id="1213" name="Google Shape;1213;p53"/>
              <p:cNvSpPr/>
              <p:nvPr/>
            </p:nvSpPr>
            <p:spPr>
              <a:xfrm>
                <a:off x="11223171" y="3707474"/>
                <a:ext cx="141514" cy="1415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214" name="Google Shape;1214;p53"/>
              <p:cNvSpPr/>
              <p:nvPr/>
            </p:nvSpPr>
            <p:spPr>
              <a:xfrm>
                <a:off x="12783738" y="3707474"/>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grpSp>
        <p:sp>
          <p:nvSpPr>
            <p:cNvPr id="1215" name="Google Shape;1215;p53"/>
            <p:cNvSpPr/>
            <p:nvPr/>
          </p:nvSpPr>
          <p:spPr>
            <a:xfrm>
              <a:off x="3231782"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16" name="Google Shape;1216;p53"/>
            <p:cNvSpPr/>
            <p:nvPr/>
          </p:nvSpPr>
          <p:spPr>
            <a:xfrm>
              <a:off x="2047011" y="4572000"/>
              <a:ext cx="480044" cy="30481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7" name="Google Shape;1217;p53"/>
            <p:cNvSpPr/>
            <p:nvPr/>
          </p:nvSpPr>
          <p:spPr>
            <a:xfrm>
              <a:off x="2609948" y="4906537"/>
              <a:ext cx="480044" cy="271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8" name="Google Shape;1218;p53"/>
            <p:cNvSpPr/>
            <p:nvPr/>
          </p:nvSpPr>
          <p:spPr>
            <a:xfrm>
              <a:off x="3711688" y="4716966"/>
              <a:ext cx="480044" cy="290317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9" name="Google Shape;1219;p53"/>
            <p:cNvSpPr/>
            <p:nvPr/>
          </p:nvSpPr>
          <p:spPr>
            <a:xfrm>
              <a:off x="4274625" y="6612673"/>
              <a:ext cx="480044" cy="10074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0" name="Google Shape;1220;p53"/>
            <p:cNvSpPr/>
            <p:nvPr/>
          </p:nvSpPr>
          <p:spPr>
            <a:xfrm>
              <a:off x="7079163" y="4895385"/>
              <a:ext cx="480044" cy="272475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1" name="Google Shape;1221;p53"/>
            <p:cNvSpPr/>
            <p:nvPr/>
          </p:nvSpPr>
          <p:spPr>
            <a:xfrm>
              <a:off x="7642100" y="6623824"/>
              <a:ext cx="480044" cy="9963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2" name="Google Shape;1222;p53"/>
            <p:cNvSpPr/>
            <p:nvPr/>
          </p:nvSpPr>
          <p:spPr>
            <a:xfrm>
              <a:off x="4919905"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23" name="Google Shape;1223;p53"/>
            <p:cNvSpPr/>
            <p:nvPr/>
          </p:nvSpPr>
          <p:spPr>
            <a:xfrm>
              <a:off x="6596305"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24" name="Google Shape;1224;p53"/>
            <p:cNvSpPr/>
            <p:nvPr/>
          </p:nvSpPr>
          <p:spPr>
            <a:xfrm>
              <a:off x="8790732" y="5330283"/>
              <a:ext cx="480044" cy="228985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5" name="Google Shape;1225;p53"/>
            <p:cNvSpPr/>
            <p:nvPr/>
          </p:nvSpPr>
          <p:spPr>
            <a:xfrm>
              <a:off x="9353669" y="6389649"/>
              <a:ext cx="480044" cy="12304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6" name="Google Shape;1226;p53"/>
            <p:cNvSpPr/>
            <p:nvPr/>
          </p:nvSpPr>
          <p:spPr>
            <a:xfrm>
              <a:off x="8307874"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27" name="Google Shape;1227;p53"/>
            <p:cNvSpPr/>
            <p:nvPr/>
          </p:nvSpPr>
          <p:spPr>
            <a:xfrm>
              <a:off x="10502301" y="6255834"/>
              <a:ext cx="480044" cy="136430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8" name="Google Shape;1228;p53"/>
            <p:cNvSpPr/>
            <p:nvPr/>
          </p:nvSpPr>
          <p:spPr>
            <a:xfrm>
              <a:off x="11065238" y="6010507"/>
              <a:ext cx="480044" cy="16096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9" name="Google Shape;1229;p53"/>
            <p:cNvSpPr/>
            <p:nvPr/>
          </p:nvSpPr>
          <p:spPr>
            <a:xfrm>
              <a:off x="10019443"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30" name="Google Shape;1230;p53"/>
            <p:cNvSpPr/>
            <p:nvPr/>
          </p:nvSpPr>
          <p:spPr>
            <a:xfrm>
              <a:off x="12213871" y="6055112"/>
              <a:ext cx="480044" cy="15650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31" name="Google Shape;1231;p53"/>
            <p:cNvSpPr/>
            <p:nvPr/>
          </p:nvSpPr>
          <p:spPr>
            <a:xfrm>
              <a:off x="12776808" y="7125629"/>
              <a:ext cx="480044" cy="49450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32" name="Google Shape;1232;p53"/>
            <p:cNvSpPr/>
            <p:nvPr/>
          </p:nvSpPr>
          <p:spPr>
            <a:xfrm>
              <a:off x="11731013"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33" name="Google Shape;1233;p53"/>
            <p:cNvSpPr/>
            <p:nvPr/>
          </p:nvSpPr>
          <p:spPr>
            <a:xfrm>
              <a:off x="13913717" y="6791093"/>
              <a:ext cx="480044" cy="82904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34" name="Google Shape;1234;p53"/>
            <p:cNvSpPr/>
            <p:nvPr/>
          </p:nvSpPr>
          <p:spPr>
            <a:xfrm>
              <a:off x="14476655" y="7214839"/>
              <a:ext cx="480044" cy="4052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35" name="Google Shape;1235;p53"/>
            <p:cNvSpPr/>
            <p:nvPr/>
          </p:nvSpPr>
          <p:spPr>
            <a:xfrm>
              <a:off x="13430859"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36" name="Google Shape;1236;p53"/>
            <p:cNvSpPr txBox="1"/>
            <p:nvPr/>
          </p:nvSpPr>
          <p:spPr>
            <a:xfrm>
              <a:off x="2479941" y="4521643"/>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150</a:t>
              </a:r>
              <a:endParaRPr b="0" i="0" sz="2400" u="none" cap="none" strike="noStrike">
                <a:solidFill>
                  <a:schemeClr val="accent1"/>
                </a:solidFill>
                <a:latin typeface="Arial"/>
                <a:ea typeface="Arial"/>
                <a:cs typeface="Arial"/>
                <a:sym typeface="Arial"/>
              </a:endParaRPr>
            </a:p>
          </p:txBody>
        </p:sp>
        <p:sp>
          <p:nvSpPr>
            <p:cNvPr id="1237" name="Google Shape;1237;p53"/>
            <p:cNvSpPr txBox="1"/>
            <p:nvPr/>
          </p:nvSpPr>
          <p:spPr>
            <a:xfrm>
              <a:off x="1921907" y="4310303"/>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270</a:t>
              </a:r>
              <a:endParaRPr b="0" i="0" sz="2400" u="none" cap="none" strike="noStrike">
                <a:solidFill>
                  <a:schemeClr val="lt2"/>
                </a:solidFill>
                <a:latin typeface="Arial"/>
                <a:ea typeface="Arial"/>
                <a:cs typeface="Arial"/>
                <a:sym typeface="Arial"/>
              </a:endParaRPr>
            </a:p>
          </p:txBody>
        </p:sp>
        <p:sp>
          <p:nvSpPr>
            <p:cNvPr id="1238" name="Google Shape;1238;p53"/>
            <p:cNvSpPr txBox="1"/>
            <p:nvPr/>
          </p:nvSpPr>
          <p:spPr>
            <a:xfrm>
              <a:off x="4170529" y="6234240"/>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5.3</a:t>
              </a:r>
              <a:endParaRPr b="0" i="0" sz="2400" u="none" cap="none" strike="noStrike">
                <a:solidFill>
                  <a:schemeClr val="accent1"/>
                </a:solidFill>
                <a:latin typeface="Arial"/>
                <a:ea typeface="Arial"/>
                <a:cs typeface="Arial"/>
                <a:sym typeface="Arial"/>
              </a:endParaRPr>
            </a:p>
          </p:txBody>
        </p:sp>
        <p:sp>
          <p:nvSpPr>
            <p:cNvPr id="1239" name="Google Shape;1239;p53"/>
            <p:cNvSpPr txBox="1"/>
            <p:nvPr/>
          </p:nvSpPr>
          <p:spPr>
            <a:xfrm>
              <a:off x="3612495" y="4443999"/>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210</a:t>
              </a:r>
              <a:endParaRPr b="0" i="0" sz="2400" u="none" cap="none" strike="noStrike">
                <a:solidFill>
                  <a:schemeClr val="lt2"/>
                </a:solidFill>
                <a:latin typeface="Arial"/>
                <a:ea typeface="Arial"/>
                <a:cs typeface="Arial"/>
                <a:sym typeface="Arial"/>
              </a:endParaRPr>
            </a:p>
          </p:txBody>
        </p:sp>
        <p:sp>
          <p:nvSpPr>
            <p:cNvPr id="1240" name="Google Shape;1240;p53"/>
            <p:cNvSpPr txBox="1"/>
            <p:nvPr/>
          </p:nvSpPr>
          <p:spPr>
            <a:xfrm>
              <a:off x="5830665" y="6405671"/>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3.6</a:t>
              </a:r>
              <a:endParaRPr b="0" i="0" sz="2400" u="none" cap="none" strike="noStrike">
                <a:solidFill>
                  <a:schemeClr val="accent1"/>
                </a:solidFill>
                <a:latin typeface="Arial"/>
                <a:ea typeface="Arial"/>
                <a:cs typeface="Arial"/>
                <a:sym typeface="Arial"/>
              </a:endParaRPr>
            </a:p>
          </p:txBody>
        </p:sp>
        <p:sp>
          <p:nvSpPr>
            <p:cNvPr id="1241" name="Google Shape;1241;p53"/>
            <p:cNvSpPr txBox="1"/>
            <p:nvPr/>
          </p:nvSpPr>
          <p:spPr>
            <a:xfrm>
              <a:off x="5272631" y="4489155"/>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190</a:t>
              </a:r>
              <a:endParaRPr b="0" i="0" sz="2400" u="none" cap="none" strike="noStrike">
                <a:solidFill>
                  <a:schemeClr val="lt2"/>
                </a:solidFill>
                <a:latin typeface="Arial"/>
                <a:ea typeface="Arial"/>
                <a:cs typeface="Arial"/>
                <a:sym typeface="Arial"/>
              </a:endParaRPr>
            </a:p>
          </p:txBody>
        </p:sp>
        <p:sp>
          <p:nvSpPr>
            <p:cNvPr id="1242" name="Google Shape;1242;p53"/>
            <p:cNvSpPr txBox="1"/>
            <p:nvPr/>
          </p:nvSpPr>
          <p:spPr>
            <a:xfrm>
              <a:off x="7523329" y="6241623"/>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5.1</a:t>
              </a:r>
              <a:endParaRPr b="0" i="0" sz="2400" u="none" cap="none" strike="noStrike">
                <a:solidFill>
                  <a:schemeClr val="accent1"/>
                </a:solidFill>
                <a:latin typeface="Arial"/>
                <a:ea typeface="Arial"/>
                <a:cs typeface="Arial"/>
                <a:sym typeface="Arial"/>
              </a:endParaRPr>
            </a:p>
          </p:txBody>
        </p:sp>
        <p:sp>
          <p:nvSpPr>
            <p:cNvPr id="1243" name="Google Shape;1243;p53"/>
            <p:cNvSpPr txBox="1"/>
            <p:nvPr/>
          </p:nvSpPr>
          <p:spPr>
            <a:xfrm>
              <a:off x="6965295" y="4613749"/>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150</a:t>
              </a:r>
              <a:endParaRPr b="0" i="0" sz="2400" u="none" cap="none" strike="noStrike">
                <a:solidFill>
                  <a:schemeClr val="lt2"/>
                </a:solidFill>
                <a:latin typeface="Arial"/>
                <a:ea typeface="Arial"/>
                <a:cs typeface="Arial"/>
                <a:sym typeface="Arial"/>
              </a:endParaRPr>
            </a:p>
          </p:txBody>
        </p:sp>
        <p:sp>
          <p:nvSpPr>
            <p:cNvPr id="1244" name="Google Shape;1244;p53"/>
            <p:cNvSpPr txBox="1"/>
            <p:nvPr/>
          </p:nvSpPr>
          <p:spPr>
            <a:xfrm>
              <a:off x="9241112" y="5994888"/>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8.3</a:t>
              </a:r>
              <a:endParaRPr b="0" i="0" sz="2400" u="none" cap="none" strike="noStrike">
                <a:solidFill>
                  <a:schemeClr val="accent1"/>
                </a:solidFill>
                <a:latin typeface="Arial"/>
                <a:ea typeface="Arial"/>
                <a:cs typeface="Arial"/>
                <a:sym typeface="Arial"/>
              </a:endParaRPr>
            </a:p>
          </p:txBody>
        </p:sp>
        <p:sp>
          <p:nvSpPr>
            <p:cNvPr id="1245" name="Google Shape;1245;p53"/>
            <p:cNvSpPr txBox="1"/>
            <p:nvPr/>
          </p:nvSpPr>
          <p:spPr>
            <a:xfrm>
              <a:off x="8650215" y="5042792"/>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66</a:t>
              </a:r>
              <a:endParaRPr b="0" i="0" sz="2400" u="none" cap="none" strike="noStrike">
                <a:solidFill>
                  <a:schemeClr val="lt2"/>
                </a:solidFill>
                <a:latin typeface="Arial"/>
                <a:ea typeface="Arial"/>
                <a:cs typeface="Arial"/>
                <a:sym typeface="Arial"/>
              </a:endParaRPr>
            </a:p>
          </p:txBody>
        </p:sp>
        <p:sp>
          <p:nvSpPr>
            <p:cNvPr id="1246" name="Google Shape;1246;p53"/>
            <p:cNvSpPr txBox="1"/>
            <p:nvPr/>
          </p:nvSpPr>
          <p:spPr>
            <a:xfrm>
              <a:off x="10941109" y="5625190"/>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18</a:t>
              </a:r>
              <a:endParaRPr b="0" i="0" sz="2400" u="none" cap="none" strike="noStrike">
                <a:solidFill>
                  <a:schemeClr val="accent1"/>
                </a:solidFill>
                <a:latin typeface="Arial"/>
                <a:ea typeface="Arial"/>
                <a:cs typeface="Arial"/>
                <a:sym typeface="Arial"/>
              </a:endParaRPr>
            </a:p>
          </p:txBody>
        </p:sp>
        <p:sp>
          <p:nvSpPr>
            <p:cNvPr id="1247" name="Google Shape;1247;p53"/>
            <p:cNvSpPr txBox="1"/>
            <p:nvPr/>
          </p:nvSpPr>
          <p:spPr>
            <a:xfrm>
              <a:off x="10350212" y="5970472"/>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11</a:t>
              </a:r>
              <a:endParaRPr b="0" i="0" sz="2400" u="none" cap="none" strike="noStrike">
                <a:solidFill>
                  <a:schemeClr val="lt2"/>
                </a:solidFill>
                <a:latin typeface="Arial"/>
                <a:ea typeface="Arial"/>
                <a:cs typeface="Arial"/>
                <a:sym typeface="Arial"/>
              </a:endParaRPr>
            </a:p>
          </p:txBody>
        </p:sp>
        <p:sp>
          <p:nvSpPr>
            <p:cNvPr id="1248" name="Google Shape;1248;p53"/>
            <p:cNvSpPr txBox="1"/>
            <p:nvPr/>
          </p:nvSpPr>
          <p:spPr>
            <a:xfrm>
              <a:off x="12655508" y="6708405"/>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1.5</a:t>
              </a:r>
              <a:endParaRPr b="0" i="0" sz="2400" u="none" cap="none" strike="noStrike">
                <a:solidFill>
                  <a:schemeClr val="accent1"/>
                </a:solidFill>
                <a:latin typeface="Arial"/>
                <a:ea typeface="Arial"/>
                <a:cs typeface="Arial"/>
                <a:sym typeface="Arial"/>
              </a:endParaRPr>
            </a:p>
          </p:txBody>
        </p:sp>
        <p:sp>
          <p:nvSpPr>
            <p:cNvPr id="1249" name="Google Shape;1249;p53"/>
            <p:cNvSpPr txBox="1"/>
            <p:nvPr/>
          </p:nvSpPr>
          <p:spPr>
            <a:xfrm>
              <a:off x="12109714" y="5767538"/>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17</a:t>
              </a:r>
              <a:endParaRPr b="0" i="0" sz="2400" u="none" cap="none" strike="noStrike">
                <a:solidFill>
                  <a:schemeClr val="lt2"/>
                </a:solidFill>
                <a:latin typeface="Arial"/>
                <a:ea typeface="Arial"/>
                <a:cs typeface="Arial"/>
                <a:sym typeface="Arial"/>
              </a:endParaRPr>
            </a:p>
          </p:txBody>
        </p:sp>
        <p:sp>
          <p:nvSpPr>
            <p:cNvPr id="1250" name="Google Shape;1250;p53"/>
            <p:cNvSpPr txBox="1"/>
            <p:nvPr/>
          </p:nvSpPr>
          <p:spPr>
            <a:xfrm>
              <a:off x="14327917" y="6820921"/>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1.1</a:t>
              </a:r>
              <a:endParaRPr b="0" i="0" sz="2400" u="none" cap="none" strike="noStrike">
                <a:solidFill>
                  <a:schemeClr val="accent1"/>
                </a:solidFill>
                <a:latin typeface="Arial"/>
                <a:ea typeface="Arial"/>
                <a:cs typeface="Arial"/>
                <a:sym typeface="Arial"/>
              </a:endParaRPr>
            </a:p>
          </p:txBody>
        </p:sp>
        <p:sp>
          <p:nvSpPr>
            <p:cNvPr id="1251" name="Google Shape;1251;p53"/>
            <p:cNvSpPr txBox="1"/>
            <p:nvPr/>
          </p:nvSpPr>
          <p:spPr>
            <a:xfrm>
              <a:off x="13790061" y="6513505"/>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3.5</a:t>
              </a:r>
              <a:endParaRPr b="0" i="0" sz="2400" u="none" cap="none" strike="noStrike">
                <a:solidFill>
                  <a:schemeClr val="lt2"/>
                </a:solidFill>
                <a:latin typeface="Arial"/>
                <a:ea typeface="Arial"/>
                <a:cs typeface="Arial"/>
                <a:sym typeface="Arial"/>
              </a:endParaRPr>
            </a:p>
          </p:txBody>
        </p:sp>
        <p:sp>
          <p:nvSpPr>
            <p:cNvPr id="1252" name="Google Shape;1252;p53"/>
            <p:cNvSpPr txBox="1"/>
            <p:nvPr/>
          </p:nvSpPr>
          <p:spPr>
            <a:xfrm>
              <a:off x="3670039"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FFT</a:t>
              </a:r>
              <a:endParaRPr b="0" i="0" sz="2400" u="none" cap="none" strike="noStrike">
                <a:solidFill>
                  <a:srgbClr val="868686"/>
                </a:solidFill>
                <a:latin typeface="Arial"/>
                <a:ea typeface="Arial"/>
                <a:cs typeface="Arial"/>
                <a:sym typeface="Arial"/>
              </a:endParaRPr>
            </a:p>
          </p:txBody>
        </p:sp>
        <p:sp>
          <p:nvSpPr>
            <p:cNvPr id="1253" name="Google Shape;1253;p53"/>
            <p:cNvSpPr txBox="1"/>
            <p:nvPr/>
          </p:nvSpPr>
          <p:spPr>
            <a:xfrm>
              <a:off x="5285999" y="7982630"/>
              <a:ext cx="1231108"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Array Slicing</a:t>
              </a:r>
              <a:endParaRPr b="0" i="0" sz="2400" u="none" cap="none" strike="noStrike">
                <a:solidFill>
                  <a:srgbClr val="868686"/>
                </a:solidFill>
                <a:latin typeface="Arial"/>
                <a:ea typeface="Arial"/>
                <a:cs typeface="Arial"/>
                <a:sym typeface="Arial"/>
              </a:endParaRPr>
            </a:p>
          </p:txBody>
        </p:sp>
        <p:sp>
          <p:nvSpPr>
            <p:cNvPr id="1254" name="Google Shape;1254;p53"/>
            <p:cNvSpPr txBox="1"/>
            <p:nvPr/>
          </p:nvSpPr>
          <p:spPr>
            <a:xfrm>
              <a:off x="7027388"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Stencil</a:t>
              </a:r>
              <a:endParaRPr b="0" i="0" sz="2400" u="none" cap="none" strike="noStrike">
                <a:solidFill>
                  <a:srgbClr val="868686"/>
                </a:solidFill>
                <a:latin typeface="Arial"/>
                <a:ea typeface="Arial"/>
                <a:cs typeface="Arial"/>
                <a:sym typeface="Arial"/>
              </a:endParaRPr>
            </a:p>
          </p:txBody>
        </p:sp>
        <p:sp>
          <p:nvSpPr>
            <p:cNvPr id="1255" name="Google Shape;1255;p53"/>
            <p:cNvSpPr txBox="1"/>
            <p:nvPr/>
          </p:nvSpPr>
          <p:spPr>
            <a:xfrm>
              <a:off x="8734258"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Sum</a:t>
              </a:r>
              <a:endParaRPr b="0" i="0" sz="2400" u="none" cap="none" strike="noStrike">
                <a:solidFill>
                  <a:srgbClr val="868686"/>
                </a:solidFill>
                <a:latin typeface="Arial"/>
                <a:ea typeface="Arial"/>
                <a:cs typeface="Arial"/>
                <a:sym typeface="Arial"/>
              </a:endParaRPr>
            </a:p>
          </p:txBody>
        </p:sp>
        <p:sp>
          <p:nvSpPr>
            <p:cNvPr id="1256" name="Google Shape;1256;p53"/>
            <p:cNvSpPr txBox="1"/>
            <p:nvPr/>
          </p:nvSpPr>
          <p:spPr>
            <a:xfrm>
              <a:off x="10150461" y="7959115"/>
              <a:ext cx="1738266"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Matrix Multiplication</a:t>
              </a:r>
              <a:endParaRPr b="0" i="0" sz="2400" u="none" cap="none" strike="noStrike">
                <a:solidFill>
                  <a:srgbClr val="868686"/>
                </a:solidFill>
                <a:latin typeface="Arial"/>
                <a:ea typeface="Arial"/>
                <a:cs typeface="Arial"/>
                <a:sym typeface="Arial"/>
              </a:endParaRPr>
            </a:p>
          </p:txBody>
        </p:sp>
        <p:sp>
          <p:nvSpPr>
            <p:cNvPr id="1257" name="Google Shape;1257;p53"/>
            <p:cNvSpPr txBox="1"/>
            <p:nvPr/>
          </p:nvSpPr>
          <p:spPr>
            <a:xfrm>
              <a:off x="12169622"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SVD</a:t>
              </a:r>
              <a:endParaRPr b="0" i="0" sz="2400" u="none" cap="none" strike="noStrike">
                <a:solidFill>
                  <a:srgbClr val="868686"/>
                </a:solidFill>
                <a:latin typeface="Arial"/>
                <a:ea typeface="Arial"/>
                <a:cs typeface="Arial"/>
                <a:sym typeface="Arial"/>
              </a:endParaRPr>
            </a:p>
          </p:txBody>
        </p:sp>
        <p:sp>
          <p:nvSpPr>
            <p:cNvPr id="1258" name="Google Shape;1258;p53"/>
            <p:cNvSpPr txBox="1"/>
            <p:nvPr/>
          </p:nvSpPr>
          <p:spPr>
            <a:xfrm>
              <a:off x="13629313" y="7959060"/>
              <a:ext cx="1627317"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Standard Deviation</a:t>
              </a:r>
              <a:endParaRPr b="0" i="0" sz="2400" u="none" cap="none" strike="noStrike">
                <a:solidFill>
                  <a:srgbClr val="868686"/>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3" name="Shape 1263"/>
        <p:cNvGrpSpPr/>
        <p:nvPr/>
      </p:nvGrpSpPr>
      <p:grpSpPr>
        <a:xfrm>
          <a:off x="0" y="0"/>
          <a:ext cx="0" cy="0"/>
          <a:chOff x="0" y="0"/>
          <a:chExt cx="0" cy="0"/>
        </a:xfrm>
      </p:grpSpPr>
      <p:pic>
        <p:nvPicPr>
          <p:cNvPr id="1264" name="Google Shape;1264;p54"/>
          <p:cNvPicPr preferRelativeResize="0"/>
          <p:nvPr/>
        </p:nvPicPr>
        <p:blipFill rotWithShape="1">
          <a:blip r:embed="rId3">
            <a:alphaModFix/>
          </a:blip>
          <a:srcRect b="0" l="0" r="0" t="0"/>
          <a:stretch/>
        </p:blipFill>
        <p:spPr>
          <a:xfrm>
            <a:off x="3621023" y="3327017"/>
            <a:ext cx="11045954" cy="6043380"/>
          </a:xfrm>
          <a:prstGeom prst="rect">
            <a:avLst/>
          </a:prstGeom>
          <a:noFill/>
          <a:ln>
            <a:noFill/>
          </a:ln>
        </p:spPr>
      </p:pic>
      <p:sp>
        <p:nvSpPr>
          <p:cNvPr id="1265" name="Google Shape;1265;p5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SVD Benchmark</a:t>
            </a:r>
            <a:endParaRPr/>
          </a:p>
        </p:txBody>
      </p:sp>
      <p:sp>
        <p:nvSpPr>
          <p:cNvPr id="1266" name="Google Shape;1266;p5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143" name="Google Shape;143;p1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The Bane of Productivity and Performance</a:t>
            </a:r>
            <a:endParaRPr/>
          </a:p>
        </p:txBody>
      </p:sp>
      <p:sp>
        <p:nvSpPr>
          <p:cNvPr id="144" name="Google Shape;144;p19"/>
          <p:cNvSpPr/>
          <p:nvPr/>
        </p:nvSpPr>
        <p:spPr>
          <a:xfrm>
            <a:off x="12427156" y="4375933"/>
            <a:ext cx="1380779" cy="366813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145" name="Google Shape;145;p19"/>
          <p:cNvSpPr/>
          <p:nvPr/>
        </p:nvSpPr>
        <p:spPr>
          <a:xfrm>
            <a:off x="12287196" y="4729655"/>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6" name="Google Shape;146;p19"/>
          <p:cNvSpPr/>
          <p:nvPr/>
        </p:nvSpPr>
        <p:spPr>
          <a:xfrm>
            <a:off x="12287196" y="6495393"/>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47" name="Google Shape;147;p19"/>
          <p:cNvGrpSpPr/>
          <p:nvPr/>
        </p:nvGrpSpPr>
        <p:grpSpPr>
          <a:xfrm>
            <a:off x="4457564" y="4507686"/>
            <a:ext cx="3387118" cy="3385062"/>
            <a:chOff x="41147" y="4310438"/>
            <a:chExt cx="3387118" cy="3385062"/>
          </a:xfrm>
        </p:grpSpPr>
        <p:sp>
          <p:nvSpPr>
            <p:cNvPr id="148" name="Google Shape;148;p19"/>
            <p:cNvSpPr/>
            <p:nvPr/>
          </p:nvSpPr>
          <p:spPr>
            <a:xfrm>
              <a:off x="42251" y="4310995"/>
              <a:ext cx="3372012" cy="3372012"/>
            </a:xfrm>
            <a:custGeom>
              <a:rect b="b" l="l" r="r" t="t"/>
              <a:pathLst>
                <a:path extrusionOk="0" h="3372011" w="3372011">
                  <a:moveTo>
                    <a:pt x="3384348" y="3384348"/>
                  </a:moveTo>
                  <a:lnTo>
                    <a:pt x="0" y="3384348"/>
                  </a:lnTo>
                  <a:lnTo>
                    <a:pt x="0" y="0"/>
                  </a:lnTo>
                  <a:lnTo>
                    <a:pt x="3384348" y="0"/>
                  </a:lnTo>
                  <a:close/>
                </a:path>
              </a:pathLst>
            </a:custGeom>
            <a:noFill/>
            <a:ln cap="flat" cmpd="sng" w="104775">
              <a:solidFill>
                <a:srgbClr val="86868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49" name="Google Shape;149;p19"/>
            <p:cNvSpPr/>
            <p:nvPr/>
          </p:nvSpPr>
          <p:spPr>
            <a:xfrm>
              <a:off x="1118128" y="7387084"/>
              <a:ext cx="1213102" cy="308416"/>
            </a:xfrm>
            <a:custGeom>
              <a:rect b="b" l="l" r="r" t="t"/>
              <a:pathLst>
                <a:path extrusionOk="0" h="308415" w="1213101">
                  <a:moveTo>
                    <a:pt x="1231607" y="0"/>
                  </a:moveTo>
                  <a:lnTo>
                    <a:pt x="1231607" y="308416"/>
                  </a:lnTo>
                  <a:lnTo>
                    <a:pt x="0" y="308416"/>
                  </a:lnTo>
                  <a:lnTo>
                    <a:pt x="0"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50" name="Google Shape;150;p19"/>
            <p:cNvSpPr/>
            <p:nvPr/>
          </p:nvSpPr>
          <p:spPr>
            <a:xfrm>
              <a:off x="41147" y="5386338"/>
              <a:ext cx="308416" cy="1213102"/>
            </a:xfrm>
            <a:custGeom>
              <a:rect b="b" l="l" r="r" t="t"/>
              <a:pathLst>
                <a:path extrusionOk="0" h="1213101" w="308415">
                  <a:moveTo>
                    <a:pt x="308416" y="1231607"/>
                  </a:moveTo>
                  <a:lnTo>
                    <a:pt x="0" y="1231607"/>
                  </a:lnTo>
                  <a:lnTo>
                    <a:pt x="0" y="0"/>
                  </a:lnTo>
                  <a:lnTo>
                    <a:pt x="308416"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51" name="Google Shape;151;p19"/>
            <p:cNvSpPr/>
            <p:nvPr/>
          </p:nvSpPr>
          <p:spPr>
            <a:xfrm>
              <a:off x="1119806" y="4310438"/>
              <a:ext cx="1213102" cy="308416"/>
            </a:xfrm>
            <a:custGeom>
              <a:rect b="b" l="l" r="r" t="t"/>
              <a:pathLst>
                <a:path extrusionOk="0" h="308415" w="1213101">
                  <a:moveTo>
                    <a:pt x="0" y="308416"/>
                  </a:moveTo>
                  <a:lnTo>
                    <a:pt x="0" y="0"/>
                  </a:lnTo>
                  <a:lnTo>
                    <a:pt x="1231607" y="0"/>
                  </a:lnTo>
                  <a:lnTo>
                    <a:pt x="1231607" y="308416"/>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52" name="Google Shape;152;p19"/>
            <p:cNvSpPr/>
            <p:nvPr/>
          </p:nvSpPr>
          <p:spPr>
            <a:xfrm>
              <a:off x="3119849" y="5388003"/>
              <a:ext cx="308416" cy="1213102"/>
            </a:xfrm>
            <a:custGeom>
              <a:rect b="b" l="l" r="r" t="t"/>
              <a:pathLst>
                <a:path extrusionOk="0" h="1213101" w="308415">
                  <a:moveTo>
                    <a:pt x="0" y="0"/>
                  </a:moveTo>
                  <a:lnTo>
                    <a:pt x="308416" y="0"/>
                  </a:lnTo>
                  <a:lnTo>
                    <a:pt x="308416" y="1231607"/>
                  </a:lnTo>
                  <a:lnTo>
                    <a:pt x="0" y="1231607"/>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53" name="Google Shape;153;p19"/>
            <p:cNvSpPr/>
            <p:nvPr/>
          </p:nvSpPr>
          <p:spPr>
            <a:xfrm>
              <a:off x="1887831"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54" name="Google Shape;154;p19"/>
            <p:cNvSpPr/>
            <p:nvPr/>
          </p:nvSpPr>
          <p:spPr>
            <a:xfrm>
              <a:off x="657807"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55" name="Google Shape;155;p19"/>
            <p:cNvSpPr/>
            <p:nvPr/>
          </p:nvSpPr>
          <p:spPr>
            <a:xfrm>
              <a:off x="1887831"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56" name="Google Shape;156;p19"/>
            <p:cNvSpPr/>
            <p:nvPr/>
          </p:nvSpPr>
          <p:spPr>
            <a:xfrm>
              <a:off x="657807"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157" name="Google Shape;157;p19"/>
          <p:cNvSpPr/>
          <p:nvPr/>
        </p:nvSpPr>
        <p:spPr>
          <a:xfrm>
            <a:off x="7601240" y="5264776"/>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8" name="Google Shape;158;p19"/>
          <p:cNvSpPr/>
          <p:nvPr/>
        </p:nvSpPr>
        <p:spPr>
          <a:xfrm>
            <a:off x="7601240" y="7026100"/>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9" name="Google Shape;159;p19"/>
          <p:cNvSpPr txBox="1"/>
          <p:nvPr/>
        </p:nvSpPr>
        <p:spPr>
          <a:xfrm>
            <a:off x="3370324" y="5970056"/>
            <a:ext cx="1001338" cy="441043"/>
          </a:xfrm>
          <a:prstGeom prst="rect">
            <a:avLst/>
          </a:prstGeom>
          <a:solidFill>
            <a:srgbClr val="FFFFFF"/>
          </a:solid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CPU</a:t>
            </a:r>
            <a:endParaRPr b="0" i="0" sz="1100" u="none" cap="none" strike="noStrike">
              <a:solidFill>
                <a:schemeClr val="dk2"/>
              </a:solidFill>
              <a:latin typeface="Arial"/>
              <a:ea typeface="Arial"/>
              <a:cs typeface="Arial"/>
              <a:sym typeface="Arial"/>
            </a:endParaRPr>
          </a:p>
        </p:txBody>
      </p:sp>
      <p:sp>
        <p:nvSpPr>
          <p:cNvPr id="160" name="Google Shape;160;p19"/>
          <p:cNvSpPr/>
          <p:nvPr/>
        </p:nvSpPr>
        <p:spPr>
          <a:xfrm>
            <a:off x="8844251" y="5428344"/>
            <a:ext cx="2147908" cy="33653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Copy </a:t>
            </a:r>
            <a:r>
              <a:rPr b="0" i="0" lang="en-US" sz="1600" u="none" cap="none" strike="noStrike">
                <a:solidFill>
                  <a:srgbClr val="000000"/>
                </a:solidFill>
                <a:latin typeface="Arial"/>
                <a:ea typeface="Arial"/>
                <a:cs typeface="Arial"/>
                <a:sym typeface="Arial"/>
              </a:rPr>
              <a:t>&amp;</a:t>
            </a:r>
            <a:r>
              <a:rPr b="0" i="0" lang="en-US" sz="1600" u="none" cap="none" strike="noStrike">
                <a:solidFill>
                  <a:srgbClr val="000000"/>
                </a:solidFill>
                <a:latin typeface="Trebuchet MS"/>
                <a:ea typeface="Trebuchet MS"/>
                <a:cs typeface="Trebuchet MS"/>
                <a:sym typeface="Trebuchet MS"/>
              </a:rPr>
              <a:t> Convert</a:t>
            </a:r>
            <a:endParaRPr b="0" i="0" sz="1600" u="none" cap="none" strike="noStrike">
              <a:solidFill>
                <a:srgbClr val="000000"/>
              </a:solidFill>
              <a:latin typeface="Arial"/>
              <a:ea typeface="Arial"/>
              <a:cs typeface="Arial"/>
              <a:sym typeface="Arial"/>
            </a:endParaRPr>
          </a:p>
        </p:txBody>
      </p:sp>
      <p:sp>
        <p:nvSpPr>
          <p:cNvPr id="161" name="Google Shape;161;p19"/>
          <p:cNvSpPr/>
          <p:nvPr/>
        </p:nvSpPr>
        <p:spPr>
          <a:xfrm>
            <a:off x="8636291" y="6641924"/>
            <a:ext cx="2563828" cy="34302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Copy </a:t>
            </a:r>
            <a:r>
              <a:rPr b="0" i="0" lang="en-US" sz="1600" u="none" cap="none" strike="noStrike">
                <a:solidFill>
                  <a:srgbClr val="000000"/>
                </a:solidFill>
                <a:latin typeface="Arial"/>
                <a:ea typeface="Arial"/>
                <a:cs typeface="Arial"/>
                <a:sym typeface="Arial"/>
              </a:rPr>
              <a:t>&amp;</a:t>
            </a:r>
            <a:r>
              <a:rPr b="0" i="0" lang="en-US" sz="1600" u="none" cap="none" strike="noStrike">
                <a:solidFill>
                  <a:srgbClr val="000000"/>
                </a:solidFill>
                <a:latin typeface="Trebuchet MS"/>
                <a:ea typeface="Trebuchet MS"/>
                <a:cs typeface="Trebuchet MS"/>
                <a:sym typeface="Trebuchet MS"/>
              </a:rPr>
              <a:t> Convert</a:t>
            </a:r>
            <a:endParaRPr b="0" i="0" sz="1600" u="none" cap="none" strike="noStrike">
              <a:solidFill>
                <a:srgbClr val="000000"/>
              </a:solidFill>
              <a:latin typeface="Arial"/>
              <a:ea typeface="Arial"/>
              <a:cs typeface="Arial"/>
              <a:sym typeface="Arial"/>
            </a:endParaRPr>
          </a:p>
        </p:txBody>
      </p:sp>
      <p:cxnSp>
        <p:nvCxnSpPr>
          <p:cNvPr id="162" name="Google Shape;162;p19"/>
          <p:cNvCxnSpPr/>
          <p:nvPr/>
        </p:nvCxnSpPr>
        <p:spPr>
          <a:xfrm rot="10800000">
            <a:off x="6128530" y="5903497"/>
            <a:ext cx="0" cy="1006265"/>
          </a:xfrm>
          <a:prstGeom prst="straightConnector1">
            <a:avLst/>
          </a:prstGeom>
          <a:noFill/>
          <a:ln cap="flat" cmpd="sng" w="38100">
            <a:solidFill>
              <a:srgbClr val="868686"/>
            </a:solidFill>
            <a:prstDash val="solid"/>
            <a:round/>
            <a:headEnd len="sm" w="sm" type="none"/>
            <a:tailEnd len="lg" w="lg" type="triangle"/>
          </a:ln>
        </p:spPr>
      </p:cxnSp>
      <p:sp>
        <p:nvSpPr>
          <p:cNvPr id="163" name="Google Shape;163;p19"/>
          <p:cNvSpPr/>
          <p:nvPr/>
        </p:nvSpPr>
        <p:spPr>
          <a:xfrm>
            <a:off x="5108072" y="6107320"/>
            <a:ext cx="2216175" cy="20557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dk2"/>
                </a:solidFill>
                <a:latin typeface="Trebuchet MS"/>
                <a:ea typeface="Trebuchet MS"/>
                <a:cs typeface="Trebuchet MS"/>
                <a:sym typeface="Trebuchet MS"/>
              </a:rPr>
              <a:t>Copy </a:t>
            </a:r>
            <a:r>
              <a:rPr b="0" i="0" lang="en-US" sz="1600" u="none" cap="none" strike="noStrike">
                <a:solidFill>
                  <a:schemeClr val="dk2"/>
                </a:solidFill>
                <a:latin typeface="Arial"/>
                <a:ea typeface="Arial"/>
                <a:cs typeface="Arial"/>
                <a:sym typeface="Arial"/>
              </a:rPr>
              <a:t>&amp;</a:t>
            </a:r>
            <a:r>
              <a:rPr b="0" i="0" lang="en-US" sz="1600" u="none" cap="none" strike="noStrike">
                <a:solidFill>
                  <a:schemeClr val="dk2"/>
                </a:solidFill>
                <a:latin typeface="Trebuchet MS"/>
                <a:ea typeface="Trebuchet MS"/>
                <a:cs typeface="Trebuchet MS"/>
                <a:sym typeface="Trebuchet MS"/>
              </a:rPr>
              <a:t> Convert</a:t>
            </a:r>
            <a:endParaRPr b="0" i="0" sz="1600" u="none" cap="none" strike="noStrike">
              <a:solidFill>
                <a:schemeClr val="dk2"/>
              </a:solidFill>
              <a:latin typeface="Arial"/>
              <a:ea typeface="Arial"/>
              <a:cs typeface="Arial"/>
              <a:sym typeface="Arial"/>
            </a:endParaRPr>
          </a:p>
        </p:txBody>
      </p:sp>
      <p:sp>
        <p:nvSpPr>
          <p:cNvPr id="164" name="Google Shape;164;p19"/>
          <p:cNvSpPr/>
          <p:nvPr/>
        </p:nvSpPr>
        <p:spPr>
          <a:xfrm>
            <a:off x="5251138" y="6525089"/>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cxnSp>
        <p:nvCxnSpPr>
          <p:cNvPr id="165" name="Google Shape;165;p19"/>
          <p:cNvCxnSpPr/>
          <p:nvPr/>
        </p:nvCxnSpPr>
        <p:spPr>
          <a:xfrm flipH="1" rot="10800000">
            <a:off x="7311077" y="8134482"/>
            <a:ext cx="5483400" cy="457200"/>
          </a:xfrm>
          <a:prstGeom prst="bentConnector3">
            <a:avLst>
              <a:gd fmla="val 99835" name="adj1"/>
            </a:avLst>
          </a:prstGeom>
          <a:noFill/>
          <a:ln cap="flat" cmpd="sng" w="38100">
            <a:solidFill>
              <a:schemeClr val="accent1"/>
            </a:solidFill>
            <a:prstDash val="solid"/>
            <a:round/>
            <a:headEnd len="sm" w="sm" type="none"/>
            <a:tailEnd len="lg" w="lg" type="triangle"/>
          </a:ln>
        </p:spPr>
      </p:cxnSp>
      <p:sp>
        <p:nvSpPr>
          <p:cNvPr id="166" name="Google Shape;166;p19"/>
          <p:cNvSpPr/>
          <p:nvPr/>
        </p:nvSpPr>
        <p:spPr>
          <a:xfrm>
            <a:off x="5248861" y="5317742"/>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cxnSp>
        <p:nvCxnSpPr>
          <p:cNvPr id="167" name="Google Shape;167;p19"/>
          <p:cNvCxnSpPr/>
          <p:nvPr/>
        </p:nvCxnSpPr>
        <p:spPr>
          <a:xfrm>
            <a:off x="7311077" y="3830603"/>
            <a:ext cx="5486400" cy="365700"/>
          </a:xfrm>
          <a:prstGeom prst="bentConnector3">
            <a:avLst>
              <a:gd fmla="val 99783" name="adj1"/>
            </a:avLst>
          </a:prstGeom>
          <a:noFill/>
          <a:ln cap="flat" cmpd="sng" w="38100">
            <a:solidFill>
              <a:schemeClr val="accent1"/>
            </a:solidFill>
            <a:prstDash val="solid"/>
            <a:round/>
            <a:headEnd len="lg" w="lg" type="triangle"/>
            <a:tailEnd len="sm" w="sm" type="none"/>
          </a:ln>
        </p:spPr>
      </p:cxnSp>
      <p:sp>
        <p:nvSpPr>
          <p:cNvPr id="168" name="Google Shape;168;p19"/>
          <p:cNvSpPr/>
          <p:nvPr/>
        </p:nvSpPr>
        <p:spPr>
          <a:xfrm>
            <a:off x="9029729" y="3451109"/>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Read Data</a:t>
            </a:r>
            <a:endParaRPr b="0" i="0" sz="1600" u="none" cap="none" strike="noStrike">
              <a:solidFill>
                <a:srgbClr val="000000"/>
              </a:solidFill>
              <a:latin typeface="Arial"/>
              <a:ea typeface="Arial"/>
              <a:cs typeface="Arial"/>
              <a:sym typeface="Arial"/>
            </a:endParaRPr>
          </a:p>
        </p:txBody>
      </p:sp>
      <p:sp>
        <p:nvSpPr>
          <p:cNvPr id="169" name="Google Shape;169;p19"/>
          <p:cNvSpPr/>
          <p:nvPr/>
        </p:nvSpPr>
        <p:spPr>
          <a:xfrm>
            <a:off x="9029729" y="8674063"/>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Load Data</a:t>
            </a:r>
            <a:endParaRPr b="0" i="0" sz="1600" u="none" cap="none" strike="noStrike">
              <a:solidFill>
                <a:srgbClr val="000000"/>
              </a:solidFill>
              <a:latin typeface="Arial"/>
              <a:ea typeface="Arial"/>
              <a:cs typeface="Arial"/>
              <a:sym typeface="Arial"/>
            </a:endParaRPr>
          </a:p>
        </p:txBody>
      </p:sp>
      <p:sp>
        <p:nvSpPr>
          <p:cNvPr id="170" name="Google Shape;170;p19"/>
          <p:cNvSpPr/>
          <p:nvPr/>
        </p:nvSpPr>
        <p:spPr>
          <a:xfrm>
            <a:off x="5248861" y="3546371"/>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sp>
        <p:nvSpPr>
          <p:cNvPr id="171" name="Google Shape;171;p19"/>
          <p:cNvSpPr/>
          <p:nvPr/>
        </p:nvSpPr>
        <p:spPr>
          <a:xfrm>
            <a:off x="5248861" y="8293755"/>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sp>
        <p:nvSpPr>
          <p:cNvPr id="172" name="Google Shape;172;p19"/>
          <p:cNvSpPr txBox="1"/>
          <p:nvPr/>
        </p:nvSpPr>
        <p:spPr>
          <a:xfrm>
            <a:off x="13867720" y="5970056"/>
            <a:ext cx="1049955" cy="441043"/>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GPU</a:t>
            </a:r>
            <a:endParaRPr b="0" i="0" sz="2000" u="none" cap="none" strike="noStrike">
              <a:solidFill>
                <a:schemeClr val="dk2"/>
              </a:solidFill>
              <a:latin typeface="Trebuchet MS"/>
              <a:ea typeface="Trebuchet MS"/>
              <a:cs typeface="Trebuchet MS"/>
              <a:sym typeface="Trebuchet MS"/>
            </a:endParaRPr>
          </a:p>
        </p:txBody>
      </p:sp>
      <p:cxnSp>
        <p:nvCxnSpPr>
          <p:cNvPr id="173" name="Google Shape;173;p19"/>
          <p:cNvCxnSpPr/>
          <p:nvPr/>
        </p:nvCxnSpPr>
        <p:spPr>
          <a:xfrm>
            <a:off x="7443261" y="5329317"/>
            <a:ext cx="4702811" cy="0"/>
          </a:xfrm>
          <a:prstGeom prst="straightConnector1">
            <a:avLst/>
          </a:prstGeom>
          <a:noFill/>
          <a:ln cap="flat" cmpd="sng" w="38100">
            <a:solidFill>
              <a:srgbClr val="868686"/>
            </a:solidFill>
            <a:prstDash val="solid"/>
            <a:round/>
            <a:headEnd len="lg" w="lg" type="none"/>
            <a:tailEnd len="lg" w="lg" type="triangle"/>
          </a:ln>
        </p:spPr>
      </p:cxnSp>
      <p:grpSp>
        <p:nvGrpSpPr>
          <p:cNvPr id="174" name="Google Shape;174;p19"/>
          <p:cNvGrpSpPr/>
          <p:nvPr/>
        </p:nvGrpSpPr>
        <p:grpSpPr>
          <a:xfrm>
            <a:off x="12278144" y="4781002"/>
            <a:ext cx="1102936" cy="1108006"/>
            <a:chOff x="15478450" y="3449957"/>
            <a:chExt cx="1657350" cy="1664968"/>
          </a:xfrm>
        </p:grpSpPr>
        <p:sp>
          <p:nvSpPr>
            <p:cNvPr id="175" name="Google Shape;175;p19"/>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76" name="Google Shape;176;p19"/>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77" name="Google Shape;177;p19"/>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78" name="Google Shape;178;p19"/>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79" name="Google Shape;179;p19"/>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0" name="Google Shape;180;p19"/>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1" name="Google Shape;181;p19"/>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2" name="Google Shape;182;p19"/>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3" name="Google Shape;183;p19"/>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4" name="Google Shape;184;p19"/>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5" name="Google Shape;185;p19"/>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6" name="Google Shape;186;p19"/>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7" name="Google Shape;187;p19"/>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8" name="Google Shape;188;p19"/>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9" name="Google Shape;189;p19"/>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0" name="Google Shape;190;p19"/>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1" name="Google Shape;191;p19"/>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2" name="Google Shape;192;p19"/>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3" name="Google Shape;193;p19"/>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4" name="Google Shape;194;p19"/>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5" name="Google Shape;195;p19"/>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6" name="Google Shape;196;p19"/>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7" name="Google Shape;197;p19"/>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8" name="Google Shape;198;p19"/>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9" name="Google Shape;199;p19"/>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0" name="Google Shape;200;p19"/>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1" name="Google Shape;201;p19"/>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2" name="Google Shape;202;p19"/>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3" name="Google Shape;203;p19"/>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4" name="Google Shape;204;p19"/>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5" name="Google Shape;205;p19"/>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6" name="Google Shape;206;p19"/>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7" name="Google Shape;207;p19"/>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8" name="Google Shape;208;p19"/>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9" name="Google Shape;209;p19"/>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0" name="Google Shape;210;p19"/>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1" name="Google Shape;211;p19"/>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2" name="Google Shape;212;p19"/>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3" name="Google Shape;213;p19"/>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4" name="Google Shape;214;p19"/>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5" name="Google Shape;215;p19"/>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6" name="Google Shape;216;p19"/>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7" name="Google Shape;217;p19"/>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8" name="Google Shape;218;p19"/>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9" name="Google Shape;219;p19"/>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0" name="Google Shape;220;p19"/>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1" name="Google Shape;221;p19"/>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2" name="Google Shape;222;p19"/>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3" name="Google Shape;223;p19"/>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4" name="Google Shape;224;p19"/>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5" name="Google Shape;225;p19"/>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6" name="Google Shape;226;p19"/>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7" name="Google Shape;227;p19"/>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8" name="Google Shape;228;p19"/>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9" name="Google Shape;229;p19"/>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0" name="Google Shape;230;p19"/>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1" name="Google Shape;231;p19"/>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2" name="Google Shape;232;p19"/>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3" name="Google Shape;233;p19"/>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4" name="Google Shape;234;p19"/>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5" name="Google Shape;235;p19"/>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6" name="Google Shape;236;p19"/>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7" name="Google Shape;237;p19"/>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8" name="Google Shape;238;p19"/>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9" name="Google Shape;239;p19"/>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0" name="Google Shape;240;p19"/>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1" name="Google Shape;241;p19"/>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2" name="Google Shape;242;p19"/>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3" name="Google Shape;243;p19"/>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4" name="Google Shape;244;p19"/>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5" name="Google Shape;245;p19"/>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6" name="Google Shape;246;p19"/>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7" name="Google Shape;247;p19"/>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8" name="Google Shape;248;p19"/>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9" name="Google Shape;249;p19"/>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0" name="Google Shape;250;p19"/>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1" name="Google Shape;251;p19"/>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2" name="Google Shape;252;p19"/>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3" name="Google Shape;253;p19"/>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4" name="Google Shape;254;p19"/>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5" name="Google Shape;255;p19"/>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6" name="Google Shape;256;p19"/>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7" name="Google Shape;257;p19"/>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8" name="Google Shape;258;p19"/>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9" name="Google Shape;259;p19"/>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0" name="Google Shape;260;p19"/>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grpSp>
        <p:nvGrpSpPr>
          <p:cNvPr id="261" name="Google Shape;261;p19"/>
          <p:cNvGrpSpPr/>
          <p:nvPr/>
        </p:nvGrpSpPr>
        <p:grpSpPr>
          <a:xfrm>
            <a:off x="12278144" y="6544715"/>
            <a:ext cx="1102936" cy="1108006"/>
            <a:chOff x="15478450" y="3449957"/>
            <a:chExt cx="1657350" cy="1664968"/>
          </a:xfrm>
        </p:grpSpPr>
        <p:sp>
          <p:nvSpPr>
            <p:cNvPr id="262" name="Google Shape;262;p19"/>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3" name="Google Shape;263;p19"/>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4" name="Google Shape;264;p19"/>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5" name="Google Shape;265;p19"/>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6" name="Google Shape;266;p19"/>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7" name="Google Shape;267;p19"/>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8" name="Google Shape;268;p19"/>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9" name="Google Shape;269;p19"/>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0" name="Google Shape;270;p19"/>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1" name="Google Shape;271;p19"/>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2" name="Google Shape;272;p19"/>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3" name="Google Shape;273;p19"/>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4" name="Google Shape;274;p19"/>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5" name="Google Shape;275;p19"/>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6" name="Google Shape;276;p19"/>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7" name="Google Shape;277;p19"/>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8" name="Google Shape;278;p19"/>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9" name="Google Shape;279;p19"/>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0" name="Google Shape;280;p19"/>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1" name="Google Shape;281;p19"/>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2" name="Google Shape;282;p19"/>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3" name="Google Shape;283;p19"/>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4" name="Google Shape;284;p19"/>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5" name="Google Shape;285;p19"/>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6" name="Google Shape;286;p19"/>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7" name="Google Shape;287;p19"/>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8" name="Google Shape;288;p19"/>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9" name="Google Shape;289;p19"/>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0" name="Google Shape;290;p19"/>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1" name="Google Shape;291;p19"/>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2" name="Google Shape;292;p19"/>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3" name="Google Shape;293;p19"/>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4" name="Google Shape;294;p19"/>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5" name="Google Shape;295;p19"/>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6" name="Google Shape;296;p19"/>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7" name="Google Shape;297;p19"/>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8" name="Google Shape;298;p19"/>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9" name="Google Shape;299;p19"/>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0" name="Google Shape;300;p19"/>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1" name="Google Shape;301;p19"/>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2" name="Google Shape;302;p19"/>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3" name="Google Shape;303;p19"/>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4" name="Google Shape;304;p19"/>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5" name="Google Shape;305;p19"/>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6" name="Google Shape;306;p19"/>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7" name="Google Shape;307;p19"/>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8" name="Google Shape;308;p19"/>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9" name="Google Shape;309;p19"/>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0" name="Google Shape;310;p19"/>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1" name="Google Shape;311;p19"/>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2" name="Google Shape;312;p19"/>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3" name="Google Shape;313;p19"/>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4" name="Google Shape;314;p19"/>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5" name="Google Shape;315;p19"/>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6" name="Google Shape;316;p19"/>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7" name="Google Shape;317;p19"/>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8" name="Google Shape;318;p19"/>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9" name="Google Shape;319;p19"/>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0" name="Google Shape;320;p19"/>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1" name="Google Shape;321;p19"/>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2" name="Google Shape;322;p19"/>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3" name="Google Shape;323;p19"/>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4" name="Google Shape;324;p19"/>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5" name="Google Shape;325;p19"/>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6" name="Google Shape;326;p19"/>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7" name="Google Shape;327;p19"/>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8" name="Google Shape;328;p19"/>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9" name="Google Shape;329;p19"/>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0" name="Google Shape;330;p19"/>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1" name="Google Shape;331;p19"/>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2" name="Google Shape;332;p19"/>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3" name="Google Shape;333;p19"/>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4" name="Google Shape;334;p19"/>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5" name="Google Shape;335;p19"/>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6" name="Google Shape;336;p19"/>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7" name="Google Shape;337;p19"/>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8" name="Google Shape;338;p19"/>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9" name="Google Shape;339;p19"/>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0" name="Google Shape;340;p19"/>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1" name="Google Shape;341;p19"/>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2" name="Google Shape;342;p19"/>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3" name="Google Shape;343;p19"/>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4" name="Google Shape;344;p19"/>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5" name="Google Shape;345;p19"/>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6" name="Google Shape;346;p19"/>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7" name="Google Shape;347;p19"/>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348" name="Google Shape;348;p19"/>
          <p:cNvSpPr/>
          <p:nvPr/>
        </p:nvSpPr>
        <p:spPr>
          <a:xfrm>
            <a:off x="12417763" y="5108916"/>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sp>
        <p:nvSpPr>
          <p:cNvPr id="349" name="Google Shape;349;p19"/>
          <p:cNvSpPr/>
          <p:nvPr/>
        </p:nvSpPr>
        <p:spPr>
          <a:xfrm>
            <a:off x="12417763" y="6874450"/>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cxnSp>
        <p:nvCxnSpPr>
          <p:cNvPr id="350" name="Google Shape;350;p19"/>
          <p:cNvCxnSpPr/>
          <p:nvPr/>
        </p:nvCxnSpPr>
        <p:spPr>
          <a:xfrm>
            <a:off x="7443261" y="7083720"/>
            <a:ext cx="4702811" cy="0"/>
          </a:xfrm>
          <a:prstGeom prst="straightConnector1">
            <a:avLst/>
          </a:prstGeom>
          <a:noFill/>
          <a:ln cap="flat" cmpd="sng" w="38100">
            <a:solidFill>
              <a:srgbClr val="868686"/>
            </a:solidFill>
            <a:prstDash val="solid"/>
            <a:round/>
            <a:headEnd len="lg" w="lg" type="triangle"/>
            <a:tailEnd len="sm" w="sm" type="none"/>
          </a:ln>
        </p:spPr>
      </p:cxnSp>
      <p:sp>
        <p:nvSpPr>
          <p:cNvPr id="351" name="Google Shape;351;p19"/>
          <p:cNvSpPr txBox="1"/>
          <p:nvPr/>
        </p:nvSpPr>
        <p:spPr>
          <a:xfrm>
            <a:off x="12731182" y="7698415"/>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Trebuchet MS"/>
              <a:ea typeface="Trebuchet MS"/>
              <a:cs typeface="Trebuchet MS"/>
              <a:sym typeface="Trebuchet MS"/>
            </a:endParaRPr>
          </a:p>
        </p:txBody>
      </p:sp>
      <p:sp>
        <p:nvSpPr>
          <p:cNvPr id="352" name="Google Shape;352;p19"/>
          <p:cNvSpPr txBox="1"/>
          <p:nvPr/>
        </p:nvSpPr>
        <p:spPr>
          <a:xfrm>
            <a:off x="12731182" y="4359013"/>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55">
            <a:hlinkClick r:id="rId3"/>
          </p:cNvPr>
          <p:cNvSpPr txBox="1"/>
          <p:nvPr/>
        </p:nvSpPr>
        <p:spPr>
          <a:xfrm>
            <a:off x="1159764" y="7668601"/>
            <a:ext cx="5995232" cy="306833"/>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400" u="sng" cap="none" strike="noStrike">
                <a:solidFill>
                  <a:schemeClr val="accent4"/>
                </a:solidFill>
                <a:latin typeface="Trebuchet MS"/>
                <a:ea typeface="Trebuchet MS"/>
                <a:cs typeface="Trebuchet MS"/>
                <a:sym typeface="Trebuchet MS"/>
                <a:hlinkClick r:id="rId4"/>
              </a:rPr>
              <a:t>https://blog.dask.org/2019/01/03/dask-array-gpus-first-steps</a:t>
            </a:r>
            <a:endParaRPr b="0" i="0" sz="1400" u="none" cap="none" strike="noStrike">
              <a:solidFill>
                <a:schemeClr val="accent4"/>
              </a:solidFill>
              <a:latin typeface="Trebuchet MS"/>
              <a:ea typeface="Trebuchet MS"/>
              <a:cs typeface="Trebuchet MS"/>
              <a:sym typeface="Trebuchet MS"/>
            </a:endParaRPr>
          </a:p>
        </p:txBody>
      </p:sp>
      <p:graphicFrame>
        <p:nvGraphicFramePr>
          <p:cNvPr id="1273" name="Google Shape;1273;p55"/>
          <p:cNvGraphicFramePr/>
          <p:nvPr/>
        </p:nvGraphicFramePr>
        <p:xfrm>
          <a:off x="1450256" y="3982593"/>
          <a:ext cx="3000000" cy="3000000"/>
        </p:xfrm>
        <a:graphic>
          <a:graphicData uri="http://schemas.openxmlformats.org/drawingml/2006/table">
            <a:tbl>
              <a:tblPr bandRow="1" firstRow="1">
                <a:noFill/>
                <a:tableStyleId>{5721E650-0835-463E-98DA-869E73BF3EF4}</a:tableStyleId>
              </a:tblPr>
              <a:tblGrid>
                <a:gridCol w="2812950"/>
                <a:gridCol w="2812950"/>
              </a:tblGrid>
              <a:tr h="718325">
                <a:tc>
                  <a:txBody>
                    <a:bodyPr/>
                    <a:lstStyle/>
                    <a:p>
                      <a:pPr indent="0" lvl="0" marL="0" marR="0" rtl="0" algn="l">
                        <a:spcBef>
                          <a:spcPts val="0"/>
                        </a:spcBef>
                        <a:spcAft>
                          <a:spcPts val="0"/>
                        </a:spcAft>
                        <a:buNone/>
                      </a:pPr>
                      <a:r>
                        <a:rPr b="0" lang="en-US" sz="2200" u="none" cap="none" strike="noStrike">
                          <a:solidFill>
                            <a:schemeClr val="lt1"/>
                          </a:solidFill>
                        </a:rPr>
                        <a:t>Architecture</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200" u="none" cap="none" strike="noStrike">
                          <a:solidFill>
                            <a:schemeClr val="lt1"/>
                          </a:solidFill>
                        </a:rPr>
                        <a:t>Time</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710650">
                <a:tc>
                  <a:txBody>
                    <a:bodyPr/>
                    <a:lstStyle/>
                    <a:p>
                      <a:pPr indent="0" lvl="0" marL="0" marR="0" rtl="0" algn="l">
                        <a:spcBef>
                          <a:spcPts val="0"/>
                        </a:spcBef>
                        <a:spcAft>
                          <a:spcPts val="0"/>
                        </a:spcAft>
                        <a:buNone/>
                      </a:pPr>
                      <a:r>
                        <a:rPr b="1" lang="en-US" sz="1800" u="none" cap="none" strike="noStrike">
                          <a:solidFill>
                            <a:srgbClr val="868686"/>
                          </a:solidFill>
                        </a:rPr>
                        <a:t>Single CPU Core</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2hr 39min</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0650">
                <a:tc>
                  <a:txBody>
                    <a:bodyPr/>
                    <a:lstStyle/>
                    <a:p>
                      <a:pPr indent="0" lvl="0" marL="0" marR="0" rtl="0" algn="l">
                        <a:spcBef>
                          <a:spcPts val="0"/>
                        </a:spcBef>
                        <a:spcAft>
                          <a:spcPts val="0"/>
                        </a:spcAft>
                        <a:buNone/>
                      </a:pPr>
                      <a:r>
                        <a:rPr b="1" lang="en-US" sz="1800">
                          <a:solidFill>
                            <a:srgbClr val="868686"/>
                          </a:solidFill>
                        </a:rPr>
                        <a:t>Forty CPU Cores</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11min 30s</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0650">
                <a:tc>
                  <a:txBody>
                    <a:bodyPr/>
                    <a:lstStyle/>
                    <a:p>
                      <a:pPr indent="0" lvl="0" marL="0" marR="0" rtl="0" algn="l">
                        <a:lnSpc>
                          <a:spcPct val="100000"/>
                        </a:lnSpc>
                        <a:spcBef>
                          <a:spcPts val="0"/>
                        </a:spcBef>
                        <a:spcAft>
                          <a:spcPts val="0"/>
                        </a:spcAft>
                        <a:buClr>
                          <a:srgbClr val="868686"/>
                        </a:buClr>
                        <a:buSzPts val="1800"/>
                        <a:buFont typeface="Trebuchet MS"/>
                        <a:buNone/>
                      </a:pPr>
                      <a:r>
                        <a:rPr b="1" lang="en-US" sz="1800">
                          <a:solidFill>
                            <a:srgbClr val="868686"/>
                          </a:solidFill>
                        </a:rPr>
                        <a:t>One GPU</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1min 37s</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0650">
                <a:tc>
                  <a:txBody>
                    <a:bodyPr/>
                    <a:lstStyle/>
                    <a:p>
                      <a:pPr indent="0" lvl="0" marL="0" marR="0" rtl="0" algn="l">
                        <a:lnSpc>
                          <a:spcPct val="100000"/>
                        </a:lnSpc>
                        <a:spcBef>
                          <a:spcPts val="0"/>
                        </a:spcBef>
                        <a:spcAft>
                          <a:spcPts val="0"/>
                        </a:spcAft>
                        <a:buClr>
                          <a:srgbClr val="868686"/>
                        </a:buClr>
                        <a:buSzPts val="1800"/>
                        <a:buFont typeface="Trebuchet MS"/>
                        <a:buNone/>
                      </a:pPr>
                      <a:r>
                        <a:rPr b="1" lang="en-US" sz="1800">
                          <a:solidFill>
                            <a:srgbClr val="868686"/>
                          </a:solidFill>
                        </a:rPr>
                        <a:t>Eight GPUs</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19s</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
        <p:nvSpPr>
          <p:cNvPr id="1274" name="Google Shape;1274;p55"/>
          <p:cNvSpPr txBox="1"/>
          <p:nvPr/>
        </p:nvSpPr>
        <p:spPr>
          <a:xfrm>
            <a:off x="9672420" y="5786974"/>
            <a:ext cx="7583832" cy="3560975"/>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000" u="none" cap="none" strike="noStrike">
                <a:solidFill>
                  <a:srgbClr val="4C4C4C"/>
                </a:solidFill>
                <a:latin typeface="Trebuchet MS"/>
                <a:ea typeface="Trebuchet MS"/>
                <a:cs typeface="Trebuchet MS"/>
                <a:sym typeface="Trebuchet MS"/>
              </a:rPr>
              <a:t>Cluster Configuration</a:t>
            </a:r>
            <a:endParaRPr/>
          </a:p>
          <a:p>
            <a:pPr indent="0" lvl="0" marL="0" marR="0" rtl="0" algn="l">
              <a:lnSpc>
                <a:spcPct val="90000"/>
              </a:lnSpc>
              <a:spcBef>
                <a:spcPts val="300"/>
              </a:spcBef>
              <a:spcAft>
                <a:spcPts val="0"/>
              </a:spcAft>
              <a:buNone/>
            </a:pPr>
            <a:r>
              <a:rPr b="0" i="0" lang="en-US" sz="1800" u="none" cap="none" strike="noStrike">
                <a:solidFill>
                  <a:srgbClr val="868686"/>
                </a:solidFill>
                <a:latin typeface="Trebuchet MS"/>
                <a:ea typeface="Trebuchet MS"/>
                <a:cs typeface="Trebuchet MS"/>
                <a:sym typeface="Trebuchet MS"/>
              </a:rPr>
              <a:t>20x GCP instances, each instance has:</a:t>
            </a:r>
            <a:endParaRPr/>
          </a:p>
          <a:p>
            <a:pPr indent="0" lvl="0" marL="0" marR="0" rtl="0" algn="l">
              <a:lnSpc>
                <a:spcPct val="90000"/>
              </a:lnSpc>
              <a:spcBef>
                <a:spcPts val="300"/>
              </a:spcBef>
              <a:spcAft>
                <a:spcPts val="0"/>
              </a:spcAft>
              <a:buNone/>
            </a:pPr>
            <a:r>
              <a:t/>
            </a:r>
            <a:endParaRPr b="0" i="0" sz="1800" u="none" cap="none" strike="noStrike">
              <a:solidFill>
                <a:srgbClr val="868686"/>
              </a:solidFill>
              <a:latin typeface="Trebuchet MS"/>
              <a:ea typeface="Trebuchet MS"/>
              <a:cs typeface="Trebuchet MS"/>
              <a:sym typeface="Trebuchet MS"/>
            </a:endParaRPr>
          </a:p>
          <a:p>
            <a:pPr indent="0" lvl="0" marL="0" marR="0" rtl="0" algn="l">
              <a:lnSpc>
                <a:spcPct val="90000"/>
              </a:lnSpc>
              <a:spcBef>
                <a:spcPts val="300"/>
              </a:spcBef>
              <a:spcAft>
                <a:spcPts val="0"/>
              </a:spcAft>
              <a:buNone/>
            </a:pPr>
            <a:r>
              <a:rPr b="1" i="0" lang="en-US" sz="2000" u="none" cap="none" strike="noStrike">
                <a:solidFill>
                  <a:srgbClr val="4C4C4C"/>
                </a:solidFill>
                <a:latin typeface="Trebuchet MS"/>
                <a:ea typeface="Trebuchet MS"/>
                <a:cs typeface="Trebuchet MS"/>
                <a:sym typeface="Trebuchet MS"/>
              </a:rPr>
              <a:t>CPU</a:t>
            </a:r>
            <a:endParaRPr/>
          </a:p>
          <a:p>
            <a:pPr indent="0" lvl="0" marL="0" marR="0" rtl="0" algn="l">
              <a:lnSpc>
                <a:spcPct val="90000"/>
              </a:lnSpc>
              <a:spcBef>
                <a:spcPts val="300"/>
              </a:spcBef>
              <a:spcAft>
                <a:spcPts val="0"/>
              </a:spcAft>
              <a:buNone/>
            </a:pPr>
            <a:r>
              <a:rPr b="0" i="0" lang="en-US" sz="1800" u="none" cap="none" strike="noStrike">
                <a:solidFill>
                  <a:srgbClr val="868686"/>
                </a:solidFill>
                <a:latin typeface="Trebuchet MS"/>
                <a:ea typeface="Trebuchet MS"/>
                <a:cs typeface="Trebuchet MS"/>
                <a:sym typeface="Trebuchet MS"/>
              </a:rPr>
              <a:t>1 VM socket (Intel Xeon CPU @ 2.30GHz), 2-core, 2 threads/core, 132GB mem, GbE ethernet, 950 GB disk</a:t>
            </a:r>
            <a:endParaRPr/>
          </a:p>
          <a:p>
            <a:pPr indent="0" lvl="0" marL="0" marR="0" rtl="0" algn="l">
              <a:lnSpc>
                <a:spcPct val="90000"/>
              </a:lnSpc>
              <a:spcBef>
                <a:spcPts val="1500"/>
              </a:spcBef>
              <a:spcAft>
                <a:spcPts val="0"/>
              </a:spcAft>
              <a:buNone/>
            </a:pPr>
            <a:r>
              <a:rPr b="1" i="0" lang="en-US" sz="2000" u="none" cap="none" strike="noStrike">
                <a:solidFill>
                  <a:srgbClr val="4C4C4C"/>
                </a:solidFill>
                <a:latin typeface="Trebuchet MS"/>
                <a:ea typeface="Trebuchet MS"/>
                <a:cs typeface="Trebuchet MS"/>
                <a:sym typeface="Trebuchet MS"/>
              </a:rPr>
              <a:t>GPU</a:t>
            </a:r>
            <a:endParaRPr/>
          </a:p>
          <a:p>
            <a:pPr indent="0" lvl="0" marL="0" marR="0" rtl="0" algn="l">
              <a:lnSpc>
                <a:spcPct val="90000"/>
              </a:lnSpc>
              <a:spcBef>
                <a:spcPts val="300"/>
              </a:spcBef>
              <a:spcAft>
                <a:spcPts val="0"/>
              </a:spcAft>
              <a:buNone/>
            </a:pPr>
            <a:r>
              <a:rPr b="0" i="0" lang="en-US" sz="1800" u="none" cap="none" strike="noStrike">
                <a:solidFill>
                  <a:srgbClr val="868686"/>
                </a:solidFill>
                <a:latin typeface="Trebuchet MS"/>
                <a:ea typeface="Trebuchet MS"/>
                <a:cs typeface="Trebuchet MS"/>
                <a:sym typeface="Trebuchet MS"/>
              </a:rPr>
              <a:t>4x NVIDIA Tesla P100-16GB-PCIe (total GPU DRAM across nodes 1.22 TB)</a:t>
            </a:r>
            <a:endParaRPr/>
          </a:p>
          <a:p>
            <a:pPr indent="0" lvl="0" marL="0" marR="0" rtl="0" algn="l">
              <a:lnSpc>
                <a:spcPct val="90000"/>
              </a:lnSpc>
              <a:spcBef>
                <a:spcPts val="1500"/>
              </a:spcBef>
              <a:spcAft>
                <a:spcPts val="0"/>
              </a:spcAft>
              <a:buNone/>
            </a:pPr>
            <a:r>
              <a:rPr b="1" i="0" lang="en-US" sz="2000" u="none" cap="none" strike="noStrike">
                <a:solidFill>
                  <a:srgbClr val="4C4C4C"/>
                </a:solidFill>
                <a:latin typeface="Trebuchet MS"/>
                <a:ea typeface="Trebuchet MS"/>
                <a:cs typeface="Trebuchet MS"/>
                <a:sym typeface="Trebuchet MS"/>
              </a:rPr>
              <a:t>Software</a:t>
            </a:r>
            <a:endParaRPr/>
          </a:p>
          <a:p>
            <a:pPr indent="0" lvl="0" marL="0" marR="0" rtl="0" algn="l">
              <a:lnSpc>
                <a:spcPct val="90000"/>
              </a:lnSpc>
              <a:spcBef>
                <a:spcPts val="300"/>
              </a:spcBef>
              <a:spcAft>
                <a:spcPts val="0"/>
              </a:spcAft>
              <a:buNone/>
            </a:pPr>
            <a:r>
              <a:rPr b="0" i="0" lang="en-US" sz="1800" u="none" cap="none" strike="noStrike">
                <a:solidFill>
                  <a:srgbClr val="868686"/>
                </a:solidFill>
                <a:latin typeface="Trebuchet MS"/>
                <a:ea typeface="Trebuchet MS"/>
                <a:cs typeface="Trebuchet MS"/>
                <a:sym typeface="Trebuchet MS"/>
              </a:rPr>
              <a:t>Ubuntu 18.04, RAPIDS 0.5.1, Dask=1.1.1, Dask-Distributed=1.1.1, CuPY=5.2.0, CUDA 10.0.130</a:t>
            </a:r>
            <a:endParaRPr/>
          </a:p>
        </p:txBody>
      </p:sp>
      <p:graphicFrame>
        <p:nvGraphicFramePr>
          <p:cNvPr id="1275" name="Google Shape;1275;p55"/>
          <p:cNvGraphicFramePr/>
          <p:nvPr/>
        </p:nvGraphicFramePr>
        <p:xfrm>
          <a:off x="9672420" y="3982593"/>
          <a:ext cx="3000000" cy="3000000"/>
        </p:xfrm>
        <a:graphic>
          <a:graphicData uri="http://schemas.openxmlformats.org/drawingml/2006/table">
            <a:tbl>
              <a:tblPr bandRow="1" firstRow="1">
                <a:noFill/>
                <a:tableStyleId>{5721E650-0835-463E-98DA-869E73BF3EF4}</a:tableStyleId>
              </a:tblPr>
              <a:tblGrid>
                <a:gridCol w="3582650"/>
                <a:gridCol w="3582650"/>
              </a:tblGrid>
              <a:tr h="718325">
                <a:tc>
                  <a:txBody>
                    <a:bodyPr/>
                    <a:lstStyle/>
                    <a:p>
                      <a:pPr indent="0" lvl="0" marL="0" marR="0" rtl="0" algn="l">
                        <a:spcBef>
                          <a:spcPts val="0"/>
                        </a:spcBef>
                        <a:spcAft>
                          <a:spcPts val="0"/>
                        </a:spcAft>
                        <a:buNone/>
                      </a:pPr>
                      <a:r>
                        <a:rPr b="0" lang="en-US" sz="2200">
                          <a:solidFill>
                            <a:schemeClr val="lt1"/>
                          </a:solidFill>
                        </a:rPr>
                        <a:t>Array Size</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200">
                          <a:solidFill>
                            <a:schemeClr val="lt1"/>
                          </a:solidFill>
                        </a:rPr>
                        <a:t>Wall Time </a:t>
                      </a:r>
                      <a:br>
                        <a:rPr b="0" lang="en-US" sz="2200">
                          <a:solidFill>
                            <a:schemeClr val="lt1"/>
                          </a:solidFill>
                        </a:rPr>
                      </a:br>
                      <a:r>
                        <a:rPr b="0" lang="en-US" sz="2200">
                          <a:solidFill>
                            <a:schemeClr val="lt1"/>
                          </a:solidFill>
                        </a:rPr>
                        <a:t>(data creation + compute)</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710650">
                <a:tc>
                  <a:txBody>
                    <a:bodyPr/>
                    <a:lstStyle/>
                    <a:p>
                      <a:pPr indent="0" lvl="0" marL="0" marR="0" rtl="0" algn="l">
                        <a:spcBef>
                          <a:spcPts val="0"/>
                        </a:spcBef>
                        <a:spcAft>
                          <a:spcPts val="0"/>
                        </a:spcAft>
                        <a:buNone/>
                      </a:pPr>
                      <a:r>
                        <a:rPr b="1" lang="en-US" sz="1800">
                          <a:solidFill>
                            <a:srgbClr val="868686"/>
                          </a:solidFill>
                        </a:rPr>
                        <a:t>3.2 PB</a:t>
                      </a:r>
                      <a:br>
                        <a:rPr b="1" lang="en-US" sz="1800">
                          <a:solidFill>
                            <a:srgbClr val="868686"/>
                          </a:solidFill>
                        </a:rPr>
                      </a:br>
                      <a:r>
                        <a:rPr b="1" lang="en-US" sz="1800">
                          <a:solidFill>
                            <a:srgbClr val="868686"/>
                          </a:solidFill>
                        </a:rPr>
                        <a:t>(20M x 20M doubles)</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54min 51s</a:t>
                      </a:r>
                      <a:endParaRPr/>
                    </a:p>
                  </a:txBody>
                  <a:tcPr marT="45725" marB="45725" marR="91450"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
        <p:nvSpPr>
          <p:cNvPr id="1276" name="Google Shape;1276;p55"/>
          <p:cNvSpPr txBox="1"/>
          <p:nvPr/>
        </p:nvSpPr>
        <p:spPr>
          <a:xfrm>
            <a:off x="9463166" y="3141964"/>
            <a:ext cx="7583832" cy="71250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n-US" sz="2400" u="none" cap="none" strike="noStrike">
                <a:solidFill>
                  <a:srgbClr val="4C4C4C"/>
                </a:solidFill>
                <a:latin typeface="Trebuchet MS"/>
                <a:ea typeface="Trebuchet MS"/>
                <a:cs typeface="Trebuchet MS"/>
                <a:sym typeface="Trebuchet MS"/>
              </a:rPr>
              <a:t>3.2 Petabytes in Less Than 1 Hour</a:t>
            </a:r>
            <a:endParaRPr/>
          </a:p>
          <a:p>
            <a:pPr indent="0" lvl="0" marL="0" marR="0" rtl="0" algn="ctr">
              <a:lnSpc>
                <a:spcPct val="90000"/>
              </a:lnSpc>
              <a:spcBef>
                <a:spcPts val="300"/>
              </a:spcBef>
              <a:spcAft>
                <a:spcPts val="0"/>
              </a:spcAft>
              <a:buNone/>
            </a:pPr>
            <a:r>
              <a:rPr b="0" i="0" lang="en-US" sz="1800" u="none" cap="none" strike="noStrike">
                <a:solidFill>
                  <a:srgbClr val="868686"/>
                </a:solidFill>
                <a:latin typeface="Trebuchet MS"/>
                <a:ea typeface="Trebuchet MS"/>
                <a:cs typeface="Trebuchet MS"/>
                <a:sym typeface="Trebuchet MS"/>
              </a:rPr>
              <a:t>Distributed GPU Array | Parallel Reduction | Using 76x GPUs</a:t>
            </a:r>
            <a:endParaRPr/>
          </a:p>
        </p:txBody>
      </p:sp>
      <p:cxnSp>
        <p:nvCxnSpPr>
          <p:cNvPr id="1277" name="Google Shape;1277;p55"/>
          <p:cNvCxnSpPr/>
          <p:nvPr/>
        </p:nvCxnSpPr>
        <p:spPr>
          <a:xfrm>
            <a:off x="7702423" y="6108192"/>
            <a:ext cx="1587881" cy="0"/>
          </a:xfrm>
          <a:prstGeom prst="straightConnector1">
            <a:avLst/>
          </a:prstGeom>
          <a:noFill/>
          <a:ln cap="flat" cmpd="sng" w="31750">
            <a:solidFill>
              <a:schemeClr val="lt2"/>
            </a:solidFill>
            <a:prstDash val="solid"/>
            <a:round/>
            <a:headEnd len="sm" w="sm" type="none"/>
            <a:tailEnd len="lg" w="lg" type="triangle"/>
          </a:ln>
        </p:spPr>
      </p:cxnSp>
      <p:sp>
        <p:nvSpPr>
          <p:cNvPr id="1278" name="Google Shape;1278;p5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Also…Achievement Unlocked</a:t>
            </a:r>
            <a:endParaRPr/>
          </a:p>
        </p:txBody>
      </p:sp>
      <p:sp>
        <p:nvSpPr>
          <p:cNvPr id="1279" name="Google Shape;1279;p5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Petabyte Scale Data Analytics with Dask and cuPy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pic>
        <p:nvPicPr>
          <p:cNvPr id="1285" name="Google Shape;1285;p56"/>
          <p:cNvPicPr preferRelativeResize="0"/>
          <p:nvPr/>
        </p:nvPicPr>
        <p:blipFill rotWithShape="1">
          <a:blip r:embed="rId3">
            <a:alphaModFix/>
          </a:blip>
          <a:srcRect b="0" l="0" r="0" t="0"/>
          <a:stretch/>
        </p:blipFill>
        <p:spPr>
          <a:xfrm>
            <a:off x="1467530" y="3437314"/>
            <a:ext cx="7555242" cy="4734355"/>
          </a:xfrm>
          <a:prstGeom prst="rect">
            <a:avLst/>
          </a:prstGeom>
          <a:noFill/>
          <a:ln>
            <a:noFill/>
          </a:ln>
        </p:spPr>
      </p:pic>
      <p:pic>
        <p:nvPicPr>
          <p:cNvPr id="1286" name="Google Shape;1286;p56"/>
          <p:cNvPicPr preferRelativeResize="0"/>
          <p:nvPr/>
        </p:nvPicPr>
        <p:blipFill rotWithShape="1">
          <a:blip r:embed="rId4">
            <a:alphaModFix/>
          </a:blip>
          <a:srcRect b="0" l="0" r="0" t="0"/>
          <a:stretch/>
        </p:blipFill>
        <p:spPr>
          <a:xfrm>
            <a:off x="9265227" y="3473151"/>
            <a:ext cx="7555239" cy="4714627"/>
          </a:xfrm>
          <a:prstGeom prst="rect">
            <a:avLst/>
          </a:prstGeom>
          <a:noFill/>
          <a:ln>
            <a:noFill/>
          </a:ln>
        </p:spPr>
      </p:pic>
      <p:grpSp>
        <p:nvGrpSpPr>
          <p:cNvPr id="1287" name="Google Shape;1287;p56"/>
          <p:cNvGrpSpPr/>
          <p:nvPr/>
        </p:nvGrpSpPr>
        <p:grpSpPr>
          <a:xfrm>
            <a:off x="1467530" y="3455538"/>
            <a:ext cx="15352938" cy="4700788"/>
            <a:chOff x="242386" y="2313939"/>
            <a:chExt cx="7174331" cy="2569464"/>
          </a:xfrm>
        </p:grpSpPr>
        <p:sp>
          <p:nvSpPr>
            <p:cNvPr id="1288" name="Google Shape;1288;p56"/>
            <p:cNvSpPr/>
            <p:nvPr/>
          </p:nvSpPr>
          <p:spPr>
            <a:xfrm>
              <a:off x="242386" y="2313939"/>
              <a:ext cx="3530517" cy="2569464"/>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89" name="Google Shape;1289;p56"/>
            <p:cNvSpPr/>
            <p:nvPr/>
          </p:nvSpPr>
          <p:spPr>
            <a:xfrm>
              <a:off x="3886201" y="2313939"/>
              <a:ext cx="3530516" cy="2569464"/>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290" name="Google Shape;1290;p56"/>
          <p:cNvSpPr/>
          <p:nvPr/>
        </p:nvSpPr>
        <p:spPr>
          <a:xfrm>
            <a:off x="2373038" y="8420544"/>
            <a:ext cx="5733942"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5"/>
              </a:rPr>
              <a:t>https://youtu.be/gV0cykgsTPM</a:t>
            </a:r>
            <a:endParaRPr b="0" i="0" sz="2000" u="none" cap="none" strike="noStrike">
              <a:solidFill>
                <a:schemeClr val="accent4"/>
              </a:solidFill>
              <a:latin typeface="Arial"/>
              <a:ea typeface="Arial"/>
              <a:cs typeface="Arial"/>
              <a:sym typeface="Arial"/>
            </a:endParaRPr>
          </a:p>
        </p:txBody>
      </p:sp>
      <p:sp>
        <p:nvSpPr>
          <p:cNvPr id="1291" name="Google Shape;1291;p56"/>
          <p:cNvSpPr/>
          <p:nvPr/>
        </p:nvSpPr>
        <p:spPr>
          <a:xfrm>
            <a:off x="10181021" y="8420544"/>
            <a:ext cx="571363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6"/>
              </a:rPr>
              <a:t>https://youtu.be/R5CiXti_MWo</a:t>
            </a:r>
            <a:endParaRPr b="0" i="0" sz="2000" u="none" cap="none" strike="noStrike">
              <a:solidFill>
                <a:schemeClr val="accent4"/>
              </a:solidFill>
              <a:latin typeface="Arial"/>
              <a:ea typeface="Arial"/>
              <a:cs typeface="Arial"/>
              <a:sym typeface="Arial"/>
            </a:endParaRPr>
          </a:p>
        </p:txBody>
      </p:sp>
      <p:sp>
        <p:nvSpPr>
          <p:cNvPr id="1292" name="Google Shape;1292;p5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Arrays and DataFrames</a:t>
            </a:r>
            <a:endParaRPr/>
          </a:p>
        </p:txBody>
      </p:sp>
      <p:sp>
        <p:nvSpPr>
          <p:cNvPr id="1293" name="Google Shape;1293;p56"/>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More Dask Awesomeness from RAPIDS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57"/>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cuML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cxnSp>
        <p:nvCxnSpPr>
          <p:cNvPr id="1304" name="Google Shape;1304;p58"/>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1305" name="Google Shape;1305;p58"/>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PyTorch, TensorFlow, MxNet</a:t>
            </a:r>
            <a:endParaRPr b="0" i="0" sz="18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
        <p:nvSpPr>
          <p:cNvPr id="1306" name="Google Shape;1306;p58"/>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1307" name="Google Shape;1307;p58"/>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cxnSp>
        <p:nvCxnSpPr>
          <p:cNvPr id="1308" name="Google Shape;1308;p58"/>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1309" name="Google Shape;1309;p58"/>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1310" name="Google Shape;1310;p58"/>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1311" name="Google Shape;1311;p58"/>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1312" name="Google Shape;1312;p58"/>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313" name="Google Shape;1313;p58"/>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314" name="Google Shape;1314;p58"/>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1800" u="none" cap="none" strike="noStrike">
              <a:solidFill>
                <a:srgbClr val="DBBDFF"/>
              </a:solidFill>
              <a:latin typeface="Arial"/>
              <a:ea typeface="Arial"/>
              <a:cs typeface="Arial"/>
              <a:sym typeface="Arial"/>
            </a:endParaRPr>
          </a:p>
        </p:txBody>
      </p:sp>
      <p:sp>
        <p:nvSpPr>
          <p:cNvPr id="1315" name="Google Shape;1315;p58"/>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1800" u="none" cap="none" strike="noStrike">
              <a:solidFill>
                <a:srgbClr val="DBBDFF"/>
              </a:solidFill>
              <a:latin typeface="Arial"/>
              <a:ea typeface="Arial"/>
              <a:cs typeface="Arial"/>
              <a:sym typeface="Arial"/>
            </a:endParaRPr>
          </a:p>
        </p:txBody>
      </p:sp>
      <p:cxnSp>
        <p:nvCxnSpPr>
          <p:cNvPr id="1316" name="Google Shape;1316;p58"/>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317" name="Google Shape;1317;p58"/>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318" name="Google Shape;1318;p58"/>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319" name="Google Shape;1319;p58"/>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320" name="Google Shape;1320;p58"/>
          <p:cNvPicPr preferRelativeResize="0"/>
          <p:nvPr/>
        </p:nvPicPr>
        <p:blipFill rotWithShape="1">
          <a:blip r:embed="rId3">
            <a:alphaModFix/>
          </a:blip>
          <a:srcRect b="0" l="0" r="0" t="0"/>
          <a:stretch/>
        </p:blipFill>
        <p:spPr>
          <a:xfrm>
            <a:off x="7451909" y="7988850"/>
            <a:ext cx="1226463" cy="561140"/>
          </a:xfrm>
          <a:prstGeom prst="rect">
            <a:avLst/>
          </a:prstGeom>
          <a:noFill/>
          <a:ln>
            <a:noFill/>
          </a:ln>
        </p:spPr>
      </p:pic>
      <p:cxnSp>
        <p:nvCxnSpPr>
          <p:cNvPr id="1321" name="Google Shape;1321;p58"/>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322" name="Google Shape;1322;p5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Machine Learning</a:t>
            </a:r>
            <a:endParaRPr/>
          </a:p>
        </p:txBody>
      </p:sp>
      <p:sp>
        <p:nvSpPr>
          <p:cNvPr id="1323" name="Google Shape;1323;p5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More Models More Problems</a:t>
            </a:r>
            <a:endParaRPr/>
          </a:p>
        </p:txBody>
      </p:sp>
      <p:sp>
        <p:nvSpPr>
          <p:cNvPr id="1324" name="Google Shape;1324;p58"/>
          <p:cNvSpPr/>
          <p:nvPr/>
        </p:nvSpPr>
        <p:spPr>
          <a:xfrm>
            <a:off x="1402055" y="2693403"/>
            <a:ext cx="149733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325" name="Google Shape;1325;p58"/>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grpSp>
        <p:nvGrpSpPr>
          <p:cNvPr id="1331" name="Google Shape;1331;p59"/>
          <p:cNvGrpSpPr/>
          <p:nvPr/>
        </p:nvGrpSpPr>
        <p:grpSpPr>
          <a:xfrm>
            <a:off x="8257687" y="7555663"/>
            <a:ext cx="1789009" cy="1099934"/>
            <a:chOff x="718275" y="2951995"/>
            <a:chExt cx="2871216" cy="876886"/>
          </a:xfrm>
        </p:grpSpPr>
        <p:sp>
          <p:nvSpPr>
            <p:cNvPr id="1332" name="Google Shape;1332;p59"/>
            <p:cNvSpPr/>
            <p:nvPr/>
          </p:nvSpPr>
          <p:spPr>
            <a:xfrm flipH="1" rot="10800000">
              <a:off x="718275" y="2951995"/>
              <a:ext cx="2871216" cy="773035"/>
            </a:xfrm>
            <a:prstGeom prst="trapezoid">
              <a:avLst>
                <a:gd fmla="val 45039"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33" name="Google Shape;1333;p59"/>
            <p:cNvSpPr/>
            <p:nvPr/>
          </p:nvSpPr>
          <p:spPr>
            <a:xfrm>
              <a:off x="1419857" y="3600840"/>
              <a:ext cx="1473096" cy="22804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34" name="Google Shape;1334;p59"/>
          <p:cNvSpPr/>
          <p:nvPr/>
        </p:nvSpPr>
        <p:spPr>
          <a:xfrm>
            <a:off x="8263814" y="7373186"/>
            <a:ext cx="1774793" cy="356277"/>
          </a:xfrm>
          <a:prstGeom prst="ellipse">
            <a:avLst/>
          </a:prstGeom>
          <a:solidFill>
            <a:schemeClr val="accent6"/>
          </a:solidFill>
          <a:ln cap="flat" cmpd="sng" w="12700">
            <a:solidFill>
              <a:srgbClr val="F6D2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35" name="Google Shape;1335;p59"/>
          <p:cNvSpPr txBox="1"/>
          <p:nvPr/>
        </p:nvSpPr>
        <p:spPr>
          <a:xfrm>
            <a:off x="8103504" y="8021707"/>
            <a:ext cx="2110365" cy="3139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SAMPLING</a:t>
            </a:r>
            <a:endParaRPr b="0" i="0" sz="1050" u="none" cap="none" strike="noStrike">
              <a:solidFill>
                <a:schemeClr val="lt1"/>
              </a:solidFill>
              <a:latin typeface="Trebuchet MS"/>
              <a:ea typeface="Trebuchet MS"/>
              <a:cs typeface="Trebuchet MS"/>
              <a:sym typeface="Trebuchet MS"/>
            </a:endParaRPr>
          </a:p>
        </p:txBody>
      </p:sp>
      <p:grpSp>
        <p:nvGrpSpPr>
          <p:cNvPr id="1336" name="Google Shape;1336;p59"/>
          <p:cNvGrpSpPr/>
          <p:nvPr/>
        </p:nvGrpSpPr>
        <p:grpSpPr>
          <a:xfrm>
            <a:off x="7773676" y="6476262"/>
            <a:ext cx="2763160" cy="1129978"/>
            <a:chOff x="718275" y="2951995"/>
            <a:chExt cx="2871216" cy="878916"/>
          </a:xfrm>
        </p:grpSpPr>
        <p:sp>
          <p:nvSpPr>
            <p:cNvPr id="1337" name="Google Shape;1337;p59"/>
            <p:cNvSpPr/>
            <p:nvPr/>
          </p:nvSpPr>
          <p:spPr>
            <a:xfrm flipH="1" rot="10800000">
              <a:off x="718275" y="2951995"/>
              <a:ext cx="2871216" cy="743731"/>
            </a:xfrm>
            <a:prstGeom prst="trapezoid">
              <a:avLst>
                <a:gd fmla="val 45039"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38" name="Google Shape;1338;p59"/>
            <p:cNvSpPr/>
            <p:nvPr/>
          </p:nvSpPr>
          <p:spPr>
            <a:xfrm>
              <a:off x="1163632" y="3546881"/>
              <a:ext cx="1977406" cy="28403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39" name="Google Shape;1339;p59"/>
          <p:cNvSpPr/>
          <p:nvPr/>
        </p:nvSpPr>
        <p:spPr>
          <a:xfrm>
            <a:off x="7780188" y="6293794"/>
            <a:ext cx="2750907" cy="356277"/>
          </a:xfrm>
          <a:prstGeom prst="ellipse">
            <a:avLst/>
          </a:prstGeom>
          <a:solidFill>
            <a:srgbClr val="5600BF"/>
          </a:solidFill>
          <a:ln cap="flat" cmpd="sng" w="12700">
            <a:solidFill>
              <a:srgbClr val="AA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340" name="Google Shape;1340;p59"/>
          <p:cNvGrpSpPr/>
          <p:nvPr/>
        </p:nvGrpSpPr>
        <p:grpSpPr>
          <a:xfrm>
            <a:off x="7270059" y="5347833"/>
            <a:ext cx="3747988" cy="1190645"/>
            <a:chOff x="718275" y="2951995"/>
            <a:chExt cx="2871216" cy="920226"/>
          </a:xfrm>
        </p:grpSpPr>
        <p:sp>
          <p:nvSpPr>
            <p:cNvPr id="1341" name="Google Shape;1341;p59"/>
            <p:cNvSpPr/>
            <p:nvPr/>
          </p:nvSpPr>
          <p:spPr>
            <a:xfrm flipH="1" rot="10800000">
              <a:off x="718275" y="2951995"/>
              <a:ext cx="2871216" cy="773035"/>
            </a:xfrm>
            <a:prstGeom prst="trapezoid">
              <a:avLst>
                <a:gd fmla="val 45039"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42" name="Google Shape;1342;p59"/>
            <p:cNvSpPr/>
            <p:nvPr/>
          </p:nvSpPr>
          <p:spPr>
            <a:xfrm>
              <a:off x="1061542" y="3563876"/>
              <a:ext cx="2182757" cy="308345"/>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43" name="Google Shape;1343;p59"/>
          <p:cNvSpPr/>
          <p:nvPr/>
        </p:nvSpPr>
        <p:spPr>
          <a:xfrm>
            <a:off x="7277895" y="5165358"/>
            <a:ext cx="3731469" cy="356277"/>
          </a:xfrm>
          <a:prstGeom prst="ellipse">
            <a:avLst/>
          </a:prstGeom>
          <a:solidFill>
            <a:schemeClr val="accent3"/>
          </a:solidFill>
          <a:ln cap="flat" cmpd="sng" w="12700">
            <a:solidFill>
              <a:srgbClr val="FFEF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344" name="Google Shape;1344;p59"/>
          <p:cNvGrpSpPr/>
          <p:nvPr/>
        </p:nvGrpSpPr>
        <p:grpSpPr>
          <a:xfrm>
            <a:off x="6651735" y="3963361"/>
            <a:ext cx="4978578" cy="1440576"/>
            <a:chOff x="664025" y="2951993"/>
            <a:chExt cx="2973315" cy="1012888"/>
          </a:xfrm>
        </p:grpSpPr>
        <p:sp>
          <p:nvSpPr>
            <p:cNvPr id="1345" name="Google Shape;1345;p59"/>
            <p:cNvSpPr/>
            <p:nvPr/>
          </p:nvSpPr>
          <p:spPr>
            <a:xfrm flipH="1" rot="10800000">
              <a:off x="664025" y="2951993"/>
              <a:ext cx="2973315" cy="878970"/>
            </a:xfrm>
            <a:prstGeom prst="trapezoid">
              <a:avLst>
                <a:gd fmla="val 45039"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46" name="Google Shape;1346;p59"/>
            <p:cNvSpPr/>
            <p:nvPr/>
          </p:nvSpPr>
          <p:spPr>
            <a:xfrm>
              <a:off x="1000260" y="3683264"/>
              <a:ext cx="2302822" cy="28161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47" name="Google Shape;1347;p59"/>
          <p:cNvSpPr/>
          <p:nvPr/>
        </p:nvSpPr>
        <p:spPr>
          <a:xfrm>
            <a:off x="6651735" y="3812001"/>
            <a:ext cx="4984529" cy="279193"/>
          </a:xfrm>
          <a:prstGeom prst="ellipse">
            <a:avLst/>
          </a:prstGeom>
          <a:solidFill>
            <a:schemeClr val="accent1"/>
          </a:solidFill>
          <a:ln cap="flat" cmpd="sng" w="12700">
            <a:solidFill>
              <a:srgbClr val="D6F4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48" name="Google Shape;1348;p59"/>
          <p:cNvSpPr txBox="1"/>
          <p:nvPr/>
        </p:nvSpPr>
        <p:spPr>
          <a:xfrm>
            <a:off x="7060676" y="4647750"/>
            <a:ext cx="4146654" cy="3139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HISTOGRAMS / DISTRIBUTIONS</a:t>
            </a:r>
            <a:endParaRPr b="0" i="0" sz="1050" u="none" cap="none" strike="noStrike">
              <a:solidFill>
                <a:schemeClr val="lt1"/>
              </a:solidFill>
              <a:latin typeface="Trebuchet MS"/>
              <a:ea typeface="Trebuchet MS"/>
              <a:cs typeface="Trebuchet MS"/>
              <a:sym typeface="Trebuchet MS"/>
            </a:endParaRPr>
          </a:p>
        </p:txBody>
      </p:sp>
      <p:sp>
        <p:nvSpPr>
          <p:cNvPr id="1349" name="Google Shape;1349;p59"/>
          <p:cNvSpPr txBox="1"/>
          <p:nvPr/>
        </p:nvSpPr>
        <p:spPr>
          <a:xfrm>
            <a:off x="7060676" y="5817114"/>
            <a:ext cx="4146654" cy="5355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DIMENSION REDUCTION</a:t>
            </a:r>
            <a:br>
              <a:rPr b="0" i="0" lang="en-US" sz="1600" u="none" cap="none" strike="noStrike">
                <a:solidFill>
                  <a:schemeClr val="lt1"/>
                </a:solidFill>
                <a:latin typeface="Trebuchet MS"/>
                <a:ea typeface="Trebuchet MS"/>
                <a:cs typeface="Trebuchet MS"/>
                <a:sym typeface="Trebuchet MS"/>
              </a:rPr>
            </a:br>
            <a:r>
              <a:rPr b="0" i="0" lang="en-US" sz="1600" u="none" cap="none" strike="noStrike">
                <a:solidFill>
                  <a:schemeClr val="lt1"/>
                </a:solidFill>
                <a:latin typeface="Trebuchet MS"/>
                <a:ea typeface="Trebuchet MS"/>
                <a:cs typeface="Trebuchet MS"/>
                <a:sym typeface="Trebuchet MS"/>
              </a:rPr>
              <a:t>FEATURE SELECTION</a:t>
            </a:r>
            <a:endParaRPr b="0" i="0" sz="1050" u="none" cap="none" strike="noStrike">
              <a:solidFill>
                <a:schemeClr val="lt1"/>
              </a:solidFill>
              <a:latin typeface="Trebuchet MS"/>
              <a:ea typeface="Trebuchet MS"/>
              <a:cs typeface="Trebuchet MS"/>
              <a:sym typeface="Trebuchet MS"/>
            </a:endParaRPr>
          </a:p>
        </p:txBody>
      </p:sp>
      <p:sp>
        <p:nvSpPr>
          <p:cNvPr id="1350" name="Google Shape;1350;p59"/>
          <p:cNvSpPr txBox="1"/>
          <p:nvPr/>
        </p:nvSpPr>
        <p:spPr>
          <a:xfrm>
            <a:off x="8086140" y="6997080"/>
            <a:ext cx="2110365" cy="3139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REMOVE OUTLIERS</a:t>
            </a:r>
            <a:endParaRPr b="0" i="0" sz="1050" u="none" cap="none" strike="noStrike">
              <a:solidFill>
                <a:schemeClr val="lt1"/>
              </a:solidFill>
              <a:latin typeface="Trebuchet MS"/>
              <a:ea typeface="Trebuchet MS"/>
              <a:cs typeface="Trebuchet MS"/>
              <a:sym typeface="Trebuchet MS"/>
            </a:endParaRPr>
          </a:p>
        </p:txBody>
      </p:sp>
      <p:sp>
        <p:nvSpPr>
          <p:cNvPr id="1351" name="Google Shape;1351;p59"/>
          <p:cNvSpPr txBox="1"/>
          <p:nvPr/>
        </p:nvSpPr>
        <p:spPr>
          <a:xfrm>
            <a:off x="7060676" y="3256836"/>
            <a:ext cx="4146654" cy="4247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accent4"/>
                </a:solidFill>
                <a:latin typeface="Trebuchet MS"/>
                <a:ea typeface="Trebuchet MS"/>
                <a:cs typeface="Trebuchet MS"/>
                <a:sym typeface="Trebuchet MS"/>
              </a:rPr>
              <a:t>MASSIVE DATASET</a:t>
            </a:r>
            <a:endParaRPr b="0" i="0" sz="1400" u="none" cap="none" strike="noStrike">
              <a:solidFill>
                <a:schemeClr val="accent4"/>
              </a:solidFill>
              <a:latin typeface="Trebuchet MS"/>
              <a:ea typeface="Trebuchet MS"/>
              <a:cs typeface="Trebuchet MS"/>
              <a:sym typeface="Trebuchet MS"/>
            </a:endParaRPr>
          </a:p>
        </p:txBody>
      </p:sp>
      <p:sp>
        <p:nvSpPr>
          <p:cNvPr id="1352" name="Google Shape;1352;p59"/>
          <p:cNvSpPr txBox="1"/>
          <p:nvPr/>
        </p:nvSpPr>
        <p:spPr>
          <a:xfrm>
            <a:off x="6337546" y="8937439"/>
            <a:ext cx="561290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Meet Reasonable Speed vs Accuracy Trade-off</a:t>
            </a:r>
            <a:endParaRPr b="0" i="0" sz="1200" u="none" cap="none" strike="noStrike">
              <a:solidFill>
                <a:schemeClr val="accent4"/>
              </a:solidFill>
              <a:latin typeface="Trebuchet MS"/>
              <a:ea typeface="Trebuchet MS"/>
              <a:cs typeface="Trebuchet MS"/>
              <a:sym typeface="Trebuchet MS"/>
            </a:endParaRPr>
          </a:p>
        </p:txBody>
      </p:sp>
      <p:sp>
        <p:nvSpPr>
          <p:cNvPr id="1353" name="Google Shape;1353;p59"/>
          <p:cNvSpPr txBox="1"/>
          <p:nvPr/>
        </p:nvSpPr>
        <p:spPr>
          <a:xfrm>
            <a:off x="1722599" y="5092131"/>
            <a:ext cx="4146653"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Better to start with as much data as</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possible and explore / preprocess to scale to performance needs.</a:t>
            </a:r>
            <a:endParaRPr/>
          </a:p>
        </p:txBody>
      </p:sp>
      <p:sp>
        <p:nvSpPr>
          <p:cNvPr id="1354" name="Google Shape;1354;p59"/>
          <p:cNvSpPr txBox="1"/>
          <p:nvPr/>
        </p:nvSpPr>
        <p:spPr>
          <a:xfrm>
            <a:off x="10987930" y="7286308"/>
            <a:ext cx="4146653" cy="5909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Iterate. Cross Validate </a:t>
            </a:r>
            <a:r>
              <a:rPr b="0" i="0" lang="en-US" sz="1800" u="none" cap="none" strike="noStrike">
                <a:solidFill>
                  <a:schemeClr val="accent4"/>
                </a:solidFill>
                <a:latin typeface="Arial"/>
                <a:ea typeface="Arial"/>
                <a:cs typeface="Arial"/>
                <a:sym typeface="Arial"/>
              </a:rPr>
              <a:t>&amp;</a:t>
            </a:r>
            <a:r>
              <a:rPr b="0" i="0" lang="en-US" sz="1800" u="none" cap="none" strike="noStrike">
                <a:solidFill>
                  <a:schemeClr val="accent4"/>
                </a:solidFill>
                <a:latin typeface="Trebuchet MS"/>
                <a:ea typeface="Trebuchet MS"/>
                <a:cs typeface="Trebuchet MS"/>
                <a:sym typeface="Trebuchet MS"/>
              </a:rPr>
              <a:t> Grid Search.</a:t>
            </a:r>
            <a:br>
              <a:rPr b="0" i="0" lang="en-US" sz="1800" u="none" cap="none" strike="noStrike">
                <a:solidFill>
                  <a:schemeClr val="accent4"/>
                </a:solidFill>
                <a:latin typeface="Trebuchet MS"/>
                <a:ea typeface="Trebuchet MS"/>
                <a:cs typeface="Trebuchet MS"/>
                <a:sym typeface="Trebuchet MS"/>
              </a:rPr>
            </a:br>
            <a:r>
              <a:rPr b="0" i="0" lang="en-US" sz="1800" u="none" cap="none" strike="noStrike">
                <a:solidFill>
                  <a:schemeClr val="accent4"/>
                </a:solidFill>
                <a:latin typeface="Trebuchet MS"/>
                <a:ea typeface="Trebuchet MS"/>
                <a:cs typeface="Trebuchet MS"/>
                <a:sym typeface="Trebuchet MS"/>
              </a:rPr>
              <a:t>Iterate Some More.</a:t>
            </a:r>
            <a:endParaRPr/>
          </a:p>
        </p:txBody>
      </p:sp>
      <p:sp>
        <p:nvSpPr>
          <p:cNvPr id="1355" name="Google Shape;1355;p59"/>
          <p:cNvSpPr txBox="1"/>
          <p:nvPr/>
        </p:nvSpPr>
        <p:spPr>
          <a:xfrm>
            <a:off x="4384707" y="7529102"/>
            <a:ext cx="3855891"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Hours? Days?</a:t>
            </a:r>
            <a:endParaRPr/>
          </a:p>
        </p:txBody>
      </p:sp>
      <p:grpSp>
        <p:nvGrpSpPr>
          <p:cNvPr id="1356" name="Google Shape;1356;p59"/>
          <p:cNvGrpSpPr/>
          <p:nvPr/>
        </p:nvGrpSpPr>
        <p:grpSpPr>
          <a:xfrm>
            <a:off x="11067377" y="4325028"/>
            <a:ext cx="3701837" cy="3701837"/>
            <a:chOff x="11390113" y="5278309"/>
            <a:chExt cx="2475615" cy="2475615"/>
          </a:xfrm>
        </p:grpSpPr>
        <p:pic>
          <p:nvPicPr>
            <p:cNvPr id="1357" name="Google Shape;1357;p59"/>
            <p:cNvPicPr preferRelativeResize="0"/>
            <p:nvPr/>
          </p:nvPicPr>
          <p:blipFill rotWithShape="1">
            <a:blip r:embed="rId3">
              <a:alphaModFix/>
            </a:blip>
            <a:srcRect b="0" l="0" r="0" t="0"/>
            <a:stretch/>
          </p:blipFill>
          <p:spPr>
            <a:xfrm>
              <a:off x="12090332" y="5846538"/>
              <a:ext cx="1266389" cy="1374599"/>
            </a:xfrm>
            <a:prstGeom prst="rect">
              <a:avLst/>
            </a:prstGeom>
            <a:noFill/>
            <a:ln>
              <a:noFill/>
            </a:ln>
          </p:spPr>
        </p:pic>
        <p:sp>
          <p:nvSpPr>
            <p:cNvPr id="1358" name="Google Shape;1358;p59"/>
            <p:cNvSpPr/>
            <p:nvPr/>
          </p:nvSpPr>
          <p:spPr>
            <a:xfrm rot="-8100000">
              <a:off x="11752658" y="5640854"/>
              <a:ext cx="1750524" cy="1750524"/>
            </a:xfrm>
            <a:prstGeom prst="arc">
              <a:avLst>
                <a:gd fmla="val 16200000" name="adj1"/>
                <a:gd fmla="val 8102444" name="adj2"/>
              </a:avLst>
            </a:prstGeom>
            <a:noFill/>
            <a:ln cap="flat" cmpd="sng" w="31750">
              <a:solidFill>
                <a:schemeClr val="lt2"/>
              </a:solidFill>
              <a:prstDash val="solid"/>
              <a:round/>
              <a:headEnd len="sm" w="sm" type="none"/>
              <a:tailEnd len="lg" w="lg"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59" name="Google Shape;1359;p59"/>
          <p:cNvSpPr/>
          <p:nvPr/>
        </p:nvSpPr>
        <p:spPr>
          <a:xfrm>
            <a:off x="5971870" y="6556114"/>
            <a:ext cx="681563" cy="885210"/>
          </a:xfrm>
          <a:prstGeom prst="downArrow">
            <a:avLst>
              <a:gd fmla="val 50000" name="adj1"/>
              <a:gd fmla="val 50000" name="adj2"/>
            </a:avLst>
          </a:prstGeom>
          <a:gradFill>
            <a:gsLst>
              <a:gs pos="0">
                <a:srgbClr val="7400FF">
                  <a:alpha val="0"/>
                </a:srgbClr>
              </a:gs>
              <a:gs pos="7000">
                <a:srgbClr val="7400FF">
                  <a:alpha val="0"/>
                </a:srgbClr>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60" name="Google Shape;1360;p59"/>
          <p:cNvSpPr txBox="1"/>
          <p:nvPr/>
        </p:nvSpPr>
        <p:spPr>
          <a:xfrm>
            <a:off x="4412375" y="6172152"/>
            <a:ext cx="3855891"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Time Increases</a:t>
            </a:r>
            <a:endParaRPr/>
          </a:p>
        </p:txBody>
      </p:sp>
      <p:sp>
        <p:nvSpPr>
          <p:cNvPr id="1361" name="Google Shape;1361;p5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Problem</a:t>
            </a:r>
            <a:endParaRPr/>
          </a:p>
        </p:txBody>
      </p:sp>
      <p:sp>
        <p:nvSpPr>
          <p:cNvPr id="1362" name="Google Shape;1362;p5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60"/>
          <p:cNvSpPr txBox="1"/>
          <p:nvPr/>
        </p:nvSpPr>
        <p:spPr>
          <a:xfrm>
            <a:off x="12881306" y="2980975"/>
            <a:ext cx="2691122" cy="1743965"/>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Dask cuML</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Dask 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Numpy</a:t>
            </a:r>
            <a:endParaRPr b="0" i="0" sz="2400" u="none" cap="none" strike="noStrike">
              <a:solidFill>
                <a:srgbClr val="4D4D4D"/>
              </a:solidFill>
              <a:latin typeface="Trebuchet MS"/>
              <a:ea typeface="Trebuchet MS"/>
              <a:cs typeface="Trebuchet MS"/>
              <a:sym typeface="Trebuchet MS"/>
            </a:endParaRPr>
          </a:p>
        </p:txBody>
      </p:sp>
      <p:sp>
        <p:nvSpPr>
          <p:cNvPr id="1368" name="Google Shape;1368;p60"/>
          <p:cNvSpPr/>
          <p:nvPr/>
        </p:nvSpPr>
        <p:spPr>
          <a:xfrm>
            <a:off x="3257550" y="2989517"/>
            <a:ext cx="6742916"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cxnSp>
        <p:nvCxnSpPr>
          <p:cNvPr id="1369" name="Google Shape;1369;p60"/>
          <p:cNvCxnSpPr/>
          <p:nvPr/>
        </p:nvCxnSpPr>
        <p:spPr>
          <a:xfrm>
            <a:off x="10364561" y="3412993"/>
            <a:ext cx="2152650" cy="0"/>
          </a:xfrm>
          <a:prstGeom prst="straightConnector1">
            <a:avLst/>
          </a:prstGeom>
          <a:noFill/>
          <a:ln cap="flat" cmpd="sng" w="31750">
            <a:solidFill>
              <a:srgbClr val="868686"/>
            </a:solidFill>
            <a:prstDash val="solid"/>
            <a:round/>
            <a:headEnd len="sm" w="sm" type="none"/>
            <a:tailEnd len="med" w="med" type="triangle"/>
          </a:ln>
        </p:spPr>
      </p:cxnSp>
      <p:sp>
        <p:nvSpPr>
          <p:cNvPr id="1370" name="Google Shape;1370;p60"/>
          <p:cNvSpPr txBox="1"/>
          <p:nvPr/>
        </p:nvSpPr>
        <p:spPr>
          <a:xfrm>
            <a:off x="12881306" y="5842918"/>
            <a:ext cx="2691122" cy="2989575"/>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Thrust</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Cub</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cuSolver</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nvGraph</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CUTLASS</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cuSparse</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cuRand</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cuBlas</a:t>
            </a:r>
            <a:endParaRPr b="0" i="0" sz="2400" u="none" cap="none" strike="noStrike">
              <a:solidFill>
                <a:srgbClr val="4D4D4D"/>
              </a:solidFill>
              <a:latin typeface="Trebuchet MS"/>
              <a:ea typeface="Trebuchet MS"/>
              <a:cs typeface="Trebuchet MS"/>
              <a:sym typeface="Trebuchet MS"/>
            </a:endParaRPr>
          </a:p>
        </p:txBody>
      </p:sp>
      <p:cxnSp>
        <p:nvCxnSpPr>
          <p:cNvPr id="1371" name="Google Shape;1371;p60"/>
          <p:cNvCxnSpPr/>
          <p:nvPr/>
        </p:nvCxnSpPr>
        <p:spPr>
          <a:xfrm>
            <a:off x="10364561" y="6937243"/>
            <a:ext cx="2152650" cy="0"/>
          </a:xfrm>
          <a:prstGeom prst="straightConnector1">
            <a:avLst/>
          </a:prstGeom>
          <a:noFill/>
          <a:ln cap="flat" cmpd="sng" w="31750">
            <a:solidFill>
              <a:srgbClr val="868686"/>
            </a:solidFill>
            <a:prstDash val="solid"/>
            <a:round/>
            <a:headEnd len="sm" w="sm" type="none"/>
            <a:tailEnd len="med" w="med" type="triangle"/>
          </a:ln>
        </p:spPr>
      </p:cxnSp>
      <p:sp>
        <p:nvSpPr>
          <p:cNvPr id="1372" name="Google Shape;1372;p60"/>
          <p:cNvSpPr/>
          <p:nvPr/>
        </p:nvSpPr>
        <p:spPr>
          <a:xfrm>
            <a:off x="3257550" y="3993265"/>
            <a:ext cx="6742916" cy="860500"/>
          </a:xfrm>
          <a:prstGeom prst="rect">
            <a:avLst/>
          </a:prstGeom>
          <a:solidFill>
            <a:srgbClr val="21A1B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1373" name="Google Shape;1373;p60"/>
          <p:cNvSpPr/>
          <p:nvPr/>
        </p:nvSpPr>
        <p:spPr>
          <a:xfrm>
            <a:off x="3257550" y="5038293"/>
            <a:ext cx="6742916" cy="860500"/>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cuML Algorithms</a:t>
            </a:r>
            <a:endParaRPr b="0" i="0" sz="2400" u="none" cap="none" strike="noStrike">
              <a:solidFill>
                <a:srgbClr val="FFFFFF"/>
              </a:solidFill>
              <a:latin typeface="Trebuchet MS"/>
              <a:ea typeface="Trebuchet MS"/>
              <a:cs typeface="Trebuchet MS"/>
              <a:sym typeface="Trebuchet MS"/>
            </a:endParaRPr>
          </a:p>
        </p:txBody>
      </p:sp>
      <p:grpSp>
        <p:nvGrpSpPr>
          <p:cNvPr id="1374" name="Google Shape;1374;p60"/>
          <p:cNvGrpSpPr/>
          <p:nvPr/>
        </p:nvGrpSpPr>
        <p:grpSpPr>
          <a:xfrm>
            <a:off x="3257565" y="6102323"/>
            <a:ext cx="6743058" cy="1688926"/>
            <a:chOff x="3257565" y="6227532"/>
            <a:chExt cx="6896245" cy="860397"/>
          </a:xfrm>
        </p:grpSpPr>
        <p:sp>
          <p:nvSpPr>
            <p:cNvPr id="1375" name="Google Shape;1375;p60"/>
            <p:cNvSpPr/>
            <p:nvPr/>
          </p:nvSpPr>
          <p:spPr>
            <a:xfrm>
              <a:off x="3257565" y="6227532"/>
              <a:ext cx="6896100" cy="327600"/>
            </a:xfrm>
            <a:prstGeom prst="rect">
              <a:avLst/>
            </a:prstGeom>
            <a:solidFill>
              <a:srgbClr val="AA66F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cuML Prims</a:t>
              </a:r>
              <a:endParaRPr b="0" i="0" sz="2400" u="none" cap="none" strike="noStrike">
                <a:solidFill>
                  <a:srgbClr val="FFFFFF"/>
                </a:solidFill>
                <a:latin typeface="Trebuchet MS"/>
                <a:ea typeface="Trebuchet MS"/>
                <a:cs typeface="Trebuchet MS"/>
                <a:sym typeface="Trebuchet MS"/>
              </a:endParaRPr>
            </a:p>
          </p:txBody>
        </p:sp>
        <p:sp>
          <p:nvSpPr>
            <p:cNvPr id="1376" name="Google Shape;1376;p60"/>
            <p:cNvSpPr/>
            <p:nvPr/>
          </p:nvSpPr>
          <p:spPr>
            <a:xfrm>
              <a:off x="3257711" y="6649629"/>
              <a:ext cx="6896100" cy="438300"/>
            </a:xfrm>
            <a:prstGeom prst="rect">
              <a:avLst/>
            </a:prstGeom>
            <a:solidFill>
              <a:srgbClr val="8B8B8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 Libraries</a:t>
              </a:r>
              <a:endParaRPr b="0" i="0" sz="2400" u="none" cap="none" strike="noStrike">
                <a:solidFill>
                  <a:srgbClr val="FFFFFF"/>
                </a:solidFill>
                <a:latin typeface="Trebuchet MS"/>
                <a:ea typeface="Trebuchet MS"/>
                <a:cs typeface="Trebuchet MS"/>
                <a:sym typeface="Trebuchet MS"/>
              </a:endParaRPr>
            </a:p>
          </p:txBody>
        </p:sp>
      </p:grpSp>
      <p:sp>
        <p:nvSpPr>
          <p:cNvPr id="1377" name="Google Shape;1377;p60"/>
          <p:cNvSpPr/>
          <p:nvPr/>
        </p:nvSpPr>
        <p:spPr>
          <a:xfrm>
            <a:off x="3257550" y="7971993"/>
            <a:ext cx="6742916"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sp>
        <p:nvSpPr>
          <p:cNvPr id="1378" name="Google Shape;1378;p6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grpSp>
        <p:nvGrpSpPr>
          <p:cNvPr id="1384" name="Google Shape;1384;p61"/>
          <p:cNvGrpSpPr/>
          <p:nvPr/>
        </p:nvGrpSpPr>
        <p:grpSpPr>
          <a:xfrm>
            <a:off x="2676939" y="3163679"/>
            <a:ext cx="5804452" cy="2685577"/>
            <a:chOff x="9925878" y="2310106"/>
            <a:chExt cx="7063900" cy="2358730"/>
          </a:xfrm>
        </p:grpSpPr>
        <p:sp>
          <p:nvSpPr>
            <p:cNvPr id="1385" name="Google Shape;1385;p61"/>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86" name="Google Shape;1386;p61"/>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grpSp>
        <p:nvGrpSpPr>
          <p:cNvPr id="1387" name="Google Shape;1387;p61"/>
          <p:cNvGrpSpPr/>
          <p:nvPr/>
        </p:nvGrpSpPr>
        <p:grpSpPr>
          <a:xfrm>
            <a:off x="9805988" y="3163679"/>
            <a:ext cx="5804452" cy="2685577"/>
            <a:chOff x="9925878" y="2310106"/>
            <a:chExt cx="7063900" cy="2358730"/>
          </a:xfrm>
        </p:grpSpPr>
        <p:sp>
          <p:nvSpPr>
            <p:cNvPr id="1388" name="Google Shape;1388;p61"/>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89" name="Google Shape;1389;p61"/>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pic>
        <p:nvPicPr>
          <p:cNvPr descr="A close up of a map&#10;&#10;Description generated with high confidence" id="1390" name="Google Shape;1390;p61"/>
          <p:cNvPicPr preferRelativeResize="0"/>
          <p:nvPr/>
        </p:nvPicPr>
        <p:blipFill rotWithShape="1">
          <a:blip r:embed="rId3">
            <a:alphaModFix/>
          </a:blip>
          <a:srcRect b="3588" l="2452" r="1329" t="2093"/>
          <a:stretch/>
        </p:blipFill>
        <p:spPr>
          <a:xfrm>
            <a:off x="2676939" y="6122504"/>
            <a:ext cx="5804452" cy="2796209"/>
          </a:xfrm>
          <a:prstGeom prst="rect">
            <a:avLst/>
          </a:prstGeom>
          <a:noFill/>
          <a:ln>
            <a:noFill/>
          </a:ln>
        </p:spPr>
      </p:pic>
      <p:pic>
        <p:nvPicPr>
          <p:cNvPr descr="A close up of a map&#10;&#10;Description generated with high confidence" id="1391" name="Google Shape;1391;p61"/>
          <p:cNvPicPr preferRelativeResize="0"/>
          <p:nvPr/>
        </p:nvPicPr>
        <p:blipFill rotWithShape="1">
          <a:blip r:embed="rId4">
            <a:alphaModFix amt="70000"/>
          </a:blip>
          <a:srcRect b="3733" l="2883" r="1129" t="1716"/>
          <a:stretch/>
        </p:blipFill>
        <p:spPr>
          <a:xfrm>
            <a:off x="9803253" y="6122504"/>
            <a:ext cx="5804452" cy="2796209"/>
          </a:xfrm>
          <a:prstGeom prst="rect">
            <a:avLst/>
          </a:prstGeom>
          <a:noFill/>
          <a:ln>
            <a:noFill/>
          </a:ln>
        </p:spPr>
      </p:pic>
      <p:sp>
        <p:nvSpPr>
          <p:cNvPr id="1392" name="Google Shape;1392;p61"/>
          <p:cNvSpPr/>
          <p:nvPr/>
        </p:nvSpPr>
        <p:spPr>
          <a:xfrm>
            <a:off x="2676939"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93" name="Google Shape;1393;p61"/>
          <p:cNvSpPr/>
          <p:nvPr/>
        </p:nvSpPr>
        <p:spPr>
          <a:xfrm>
            <a:off x="9803253"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94" name="Google Shape;1394;p6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Matches Common Python APIs</a:t>
            </a:r>
            <a:endParaRPr/>
          </a:p>
        </p:txBody>
      </p:sp>
      <p:sp>
        <p:nvSpPr>
          <p:cNvPr id="1395" name="Google Shape;1395;p6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CPU-based Clustering</a:t>
            </a:r>
            <a:endParaRPr/>
          </a:p>
        </p:txBody>
      </p:sp>
      <p:sp>
        <p:nvSpPr>
          <p:cNvPr id="1396" name="Google Shape;1396;p61"/>
          <p:cNvSpPr txBox="1"/>
          <p:nvPr/>
        </p:nvSpPr>
        <p:spPr>
          <a:xfrm>
            <a:off x="2749511" y="3516558"/>
            <a:ext cx="5697804" cy="22624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from sklearn.datasets import make_moons</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import pandas</a:t>
            </a:r>
            <a:endParaRPr/>
          </a:p>
          <a:p>
            <a:pPr indent="0" lvl="0" marL="0" marR="0" rtl="0" algn="l">
              <a:lnSpc>
                <a:spcPct val="90000"/>
              </a:lnSpc>
              <a:spcBef>
                <a:spcPts val="300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X, y = make_moons(n_samples=int(1e2), </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           	noise=0.05, random_state=0)</a:t>
            </a:r>
            <a:br>
              <a:rPr b="0" i="0" lang="en-US" sz="1600" u="none" cap="none" strike="noStrike">
                <a:solidFill>
                  <a:srgbClr val="868686"/>
                </a:solidFill>
                <a:latin typeface="Courier New"/>
                <a:ea typeface="Courier New"/>
                <a:cs typeface="Courier New"/>
                <a:sym typeface="Courier New"/>
              </a:rPr>
            </a:br>
            <a:br>
              <a:rPr b="0" i="0" lang="en-US" sz="1600" u="none" cap="none" strike="noStrike">
                <a:solidFill>
                  <a:srgbClr val="868686"/>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X = pandas.DataFrame({'fea%d'%i: X[:, i]</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           for i in range(X.shape[1])})</a:t>
            </a:r>
            <a:endParaRPr/>
          </a:p>
          <a:p>
            <a:pPr indent="0" lvl="0" marL="0" marR="0" rtl="0" algn="l">
              <a:lnSpc>
                <a:spcPct val="90000"/>
              </a:lnSpc>
              <a:spcBef>
                <a:spcPts val="3000"/>
              </a:spcBef>
              <a:spcAft>
                <a:spcPts val="0"/>
              </a:spcAft>
              <a:buClr>
                <a:schemeClr val="dk1"/>
              </a:buClr>
              <a:buSzPts val="1600"/>
              <a:buFont typeface="Arial"/>
              <a:buNone/>
            </a:pPr>
            <a:r>
              <a:t/>
            </a:r>
            <a:endParaRPr b="0" i="0" sz="1600" u="none" cap="none" strike="noStrike">
              <a:solidFill>
                <a:srgbClr val="868686"/>
              </a:solidFill>
              <a:latin typeface="Courier New"/>
              <a:ea typeface="Courier New"/>
              <a:cs typeface="Courier New"/>
              <a:sym typeface="Courier New"/>
            </a:endParaRPr>
          </a:p>
        </p:txBody>
      </p:sp>
      <p:sp>
        <p:nvSpPr>
          <p:cNvPr id="1397" name="Google Shape;1397;p61"/>
          <p:cNvSpPr txBox="1"/>
          <p:nvPr/>
        </p:nvSpPr>
        <p:spPr>
          <a:xfrm>
            <a:off x="10006453" y="3515700"/>
            <a:ext cx="5528822" cy="22624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from</a:t>
            </a:r>
            <a:r>
              <a:rPr b="0" i="0" lang="en-US" sz="1600" u="none" cap="none" strike="noStrike">
                <a:solidFill>
                  <a:srgbClr val="868686"/>
                </a:solidFill>
                <a:latin typeface="Courier New"/>
                <a:ea typeface="Courier New"/>
                <a:cs typeface="Courier New"/>
                <a:sym typeface="Courier New"/>
              </a:rPr>
              <a:t> </a:t>
            </a:r>
            <a:r>
              <a:rPr b="0" i="0" lang="en-US" sz="1600" u="none" cap="none" strike="noStrike">
                <a:solidFill>
                  <a:schemeClr val="accent4"/>
                </a:solidFill>
                <a:latin typeface="Courier New"/>
                <a:ea typeface="Courier New"/>
                <a:cs typeface="Courier New"/>
                <a:sym typeface="Courier New"/>
              </a:rPr>
              <a:t>sklearn.cluster import DBSCAN</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 = DBSCAN(eps = 0.3, min_samples = 5)</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dbscan.fit(X)</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y_hat = dbscan.predict(X)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2" name="Shape 1402"/>
        <p:cNvGrpSpPr/>
        <p:nvPr/>
      </p:nvGrpSpPr>
      <p:grpSpPr>
        <a:xfrm>
          <a:off x="0" y="0"/>
          <a:ext cx="0" cy="0"/>
          <a:chOff x="0" y="0"/>
          <a:chExt cx="0" cy="0"/>
        </a:xfrm>
      </p:grpSpPr>
      <p:grpSp>
        <p:nvGrpSpPr>
          <p:cNvPr id="1403" name="Google Shape;1403;p62"/>
          <p:cNvGrpSpPr/>
          <p:nvPr/>
        </p:nvGrpSpPr>
        <p:grpSpPr>
          <a:xfrm>
            <a:off x="2676939" y="3163679"/>
            <a:ext cx="5804452" cy="2685577"/>
            <a:chOff x="9925878" y="2310106"/>
            <a:chExt cx="7063900" cy="2358730"/>
          </a:xfrm>
        </p:grpSpPr>
        <p:sp>
          <p:nvSpPr>
            <p:cNvPr id="1404" name="Google Shape;1404;p62"/>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405" name="Google Shape;1405;p62"/>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grpSp>
        <p:nvGrpSpPr>
          <p:cNvPr id="1406" name="Google Shape;1406;p62"/>
          <p:cNvGrpSpPr/>
          <p:nvPr/>
        </p:nvGrpSpPr>
        <p:grpSpPr>
          <a:xfrm>
            <a:off x="9805988" y="3163679"/>
            <a:ext cx="5804452" cy="2685577"/>
            <a:chOff x="9925878" y="2310106"/>
            <a:chExt cx="7063900" cy="2358730"/>
          </a:xfrm>
        </p:grpSpPr>
        <p:sp>
          <p:nvSpPr>
            <p:cNvPr id="1407" name="Google Shape;1407;p62"/>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408" name="Google Shape;1408;p62"/>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sp>
        <p:nvSpPr>
          <p:cNvPr id="1409" name="Google Shape;1409;p62"/>
          <p:cNvSpPr txBox="1"/>
          <p:nvPr>
            <p:ph idx="1" type="body"/>
          </p:nvPr>
        </p:nvSpPr>
        <p:spPr>
          <a:xfrm>
            <a:off x="2749511" y="3511924"/>
            <a:ext cx="5697804" cy="26306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b="1" lang="en-US" sz="1600">
                <a:solidFill>
                  <a:srgbClr val="FF0000"/>
                </a:solidFill>
                <a:latin typeface="Courier New"/>
                <a:ea typeface="Courier New"/>
                <a:cs typeface="Courier New"/>
                <a:sym typeface="Courier New"/>
              </a:rPr>
              <a:t>cudf</a:t>
            </a:r>
            <a:endParaRPr b="1" sz="1600">
              <a:solidFill>
                <a:srgbClr val="FF0000"/>
              </a:solidFill>
              <a:latin typeface="Courier New"/>
              <a:ea typeface="Courier New"/>
              <a:cs typeface="Courier New"/>
              <a:sym typeface="Courier New"/>
            </a:endParaRPr>
          </a:p>
          <a:p>
            <a:pPr indent="0" lvl="0" marL="0" rtl="0" algn="l">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b="1" lang="en-US" sz="1600">
                <a:solidFill>
                  <a:srgbClr val="FF0000"/>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indent="0" lvl="0" marL="0" rtl="0" algn="l">
              <a:lnSpc>
                <a:spcPct val="90000"/>
              </a:lnSpc>
              <a:spcBef>
                <a:spcPts val="3000"/>
              </a:spcBef>
              <a:spcAft>
                <a:spcPts val="0"/>
              </a:spcAft>
              <a:buClr>
                <a:schemeClr val="dk1"/>
              </a:buClr>
              <a:buSzPts val="1600"/>
              <a:buFont typeface="Trebuchet MS"/>
              <a:buNone/>
            </a:pPr>
            <a:r>
              <a:t/>
            </a:r>
            <a:endParaRPr sz="1600">
              <a:latin typeface="Courier New"/>
              <a:ea typeface="Courier New"/>
              <a:cs typeface="Courier New"/>
              <a:sym typeface="Courier New"/>
            </a:endParaRPr>
          </a:p>
        </p:txBody>
      </p:sp>
      <p:sp>
        <p:nvSpPr>
          <p:cNvPr id="1410" name="Google Shape;1410;p62"/>
          <p:cNvSpPr txBox="1"/>
          <p:nvPr/>
        </p:nvSpPr>
        <p:spPr>
          <a:xfrm>
            <a:off x="10006453" y="3511066"/>
            <a:ext cx="5528822" cy="26306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from</a:t>
            </a:r>
            <a:r>
              <a:rPr b="0" i="0" lang="en-US" sz="1600" u="none" cap="none" strike="noStrike">
                <a:solidFill>
                  <a:srgbClr val="868686"/>
                </a:solidFill>
                <a:latin typeface="Courier New"/>
                <a:ea typeface="Courier New"/>
                <a:cs typeface="Courier New"/>
                <a:sym typeface="Courier New"/>
              </a:rPr>
              <a:t> </a:t>
            </a:r>
            <a:r>
              <a:rPr b="1" i="0" lang="en-US" sz="1600" u="none" cap="none" strike="noStrike">
                <a:solidFill>
                  <a:srgbClr val="FF0000"/>
                </a:solidFill>
                <a:latin typeface="Courier New"/>
                <a:ea typeface="Courier New"/>
                <a:cs typeface="Courier New"/>
                <a:sym typeface="Courier New"/>
              </a:rPr>
              <a:t>cuml</a:t>
            </a:r>
            <a:r>
              <a:rPr b="1" i="0" lang="en-US" sz="1600" u="none" cap="none" strike="noStrike">
                <a:solidFill>
                  <a:srgbClr val="868686"/>
                </a:solidFill>
                <a:latin typeface="Courier New"/>
                <a:ea typeface="Courier New"/>
                <a:cs typeface="Courier New"/>
                <a:sym typeface="Courier New"/>
              </a:rPr>
              <a:t> </a:t>
            </a:r>
            <a:r>
              <a:rPr b="0" i="0" lang="en-US" sz="1600" u="none" cap="none" strike="noStrike">
                <a:solidFill>
                  <a:schemeClr val="accent4"/>
                </a:solidFill>
                <a:latin typeface="Courier New"/>
                <a:ea typeface="Courier New"/>
                <a:cs typeface="Courier New"/>
                <a:sym typeface="Courier New"/>
              </a:rPr>
              <a:t>import DBSCAN</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 = DBSCAN(eps = 0.3, min_samples = 5)</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dbscan.fit(X)</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y_hat = dbscan.predict(X)</a:t>
            </a:r>
            <a:endParaRPr/>
          </a:p>
        </p:txBody>
      </p:sp>
      <p:pic>
        <p:nvPicPr>
          <p:cNvPr descr="A close up of a map&#10;&#10;Description generated with high confidence" id="1411" name="Google Shape;1411;p62"/>
          <p:cNvPicPr preferRelativeResize="0"/>
          <p:nvPr/>
        </p:nvPicPr>
        <p:blipFill rotWithShape="1">
          <a:blip r:embed="rId3">
            <a:alphaModFix/>
          </a:blip>
          <a:srcRect b="3588" l="2452" r="1329" t="2093"/>
          <a:stretch/>
        </p:blipFill>
        <p:spPr>
          <a:xfrm>
            <a:off x="2676939" y="6122504"/>
            <a:ext cx="5804452" cy="2796209"/>
          </a:xfrm>
          <a:prstGeom prst="rect">
            <a:avLst/>
          </a:prstGeom>
          <a:noFill/>
          <a:ln>
            <a:noFill/>
          </a:ln>
        </p:spPr>
      </p:pic>
      <p:pic>
        <p:nvPicPr>
          <p:cNvPr descr="A close up of a map&#10;&#10;Description generated with high confidence" id="1412" name="Google Shape;1412;p62"/>
          <p:cNvPicPr preferRelativeResize="0"/>
          <p:nvPr/>
        </p:nvPicPr>
        <p:blipFill rotWithShape="1">
          <a:blip r:embed="rId4">
            <a:alphaModFix amt="70000"/>
          </a:blip>
          <a:srcRect b="3733" l="2883" r="1129" t="1716"/>
          <a:stretch/>
        </p:blipFill>
        <p:spPr>
          <a:xfrm>
            <a:off x="9803253" y="6122504"/>
            <a:ext cx="5804452" cy="2796209"/>
          </a:xfrm>
          <a:prstGeom prst="rect">
            <a:avLst/>
          </a:prstGeom>
          <a:noFill/>
          <a:ln>
            <a:noFill/>
          </a:ln>
        </p:spPr>
      </p:pic>
      <p:sp>
        <p:nvSpPr>
          <p:cNvPr id="1413" name="Google Shape;1413;p62"/>
          <p:cNvSpPr/>
          <p:nvPr/>
        </p:nvSpPr>
        <p:spPr>
          <a:xfrm>
            <a:off x="2676939"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14" name="Google Shape;1414;p62"/>
          <p:cNvSpPr/>
          <p:nvPr/>
        </p:nvSpPr>
        <p:spPr>
          <a:xfrm>
            <a:off x="9803253"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15" name="Google Shape;1415;p6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Matches Common Python APIs</a:t>
            </a:r>
            <a:endParaRPr/>
          </a:p>
        </p:txBody>
      </p:sp>
      <p:sp>
        <p:nvSpPr>
          <p:cNvPr id="1416" name="Google Shape;1416;p6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pic>
        <p:nvPicPr>
          <p:cNvPr id="1422" name="Google Shape;1422;p63"/>
          <p:cNvPicPr preferRelativeResize="0"/>
          <p:nvPr/>
        </p:nvPicPr>
        <p:blipFill rotWithShape="1">
          <a:blip r:embed="rId3">
            <a:alphaModFix/>
          </a:blip>
          <a:srcRect b="0" l="0" r="0" t="0"/>
          <a:stretch/>
        </p:blipFill>
        <p:spPr>
          <a:xfrm>
            <a:off x="3908307" y="3830503"/>
            <a:ext cx="3166505" cy="3395266"/>
          </a:xfrm>
          <a:prstGeom prst="rect">
            <a:avLst/>
          </a:prstGeom>
          <a:noFill/>
          <a:ln>
            <a:noFill/>
          </a:ln>
        </p:spPr>
      </p:pic>
      <p:sp>
        <p:nvSpPr>
          <p:cNvPr id="1423" name="Google Shape;1423;p63"/>
          <p:cNvSpPr txBox="1"/>
          <p:nvPr/>
        </p:nvSpPr>
        <p:spPr>
          <a:xfrm>
            <a:off x="11514152" y="3405357"/>
            <a:ext cx="5552673" cy="1262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Decision Trees / </a:t>
            </a:r>
            <a:r>
              <a:rPr i="0" lang="en-US" sz="1800" u="none" cap="none" strike="noStrike">
                <a:solidFill>
                  <a:schemeClr val="accent4"/>
                </a:solidFill>
                <a:latin typeface="Trebuchet MS"/>
                <a:ea typeface="Trebuchet MS"/>
                <a:cs typeface="Trebuchet MS"/>
                <a:sym typeface="Trebuchet MS"/>
              </a:rPr>
              <a:t>Random Forests</a:t>
            </a:r>
            <a:endParaRPr/>
          </a:p>
          <a:p>
            <a:pPr indent="0" lvl="0" marL="0" marR="0" rtl="0" algn="l">
              <a:lnSpc>
                <a:spcPct val="90000"/>
              </a:lnSpc>
              <a:spcBef>
                <a:spcPts val="0"/>
              </a:spcBef>
              <a:spcAft>
                <a:spcPts val="0"/>
              </a:spcAft>
              <a:buNone/>
            </a:pPr>
            <a:r>
              <a:rPr b="1" i="0" lang="en-US" sz="1800" u="none" cap="none" strike="noStrike">
                <a:solidFill>
                  <a:schemeClr val="accent4"/>
                </a:solidFill>
                <a:latin typeface="Trebuchet MS"/>
                <a:ea typeface="Trebuchet MS"/>
                <a:cs typeface="Trebuchet MS"/>
                <a:sym typeface="Trebuchet MS"/>
              </a:rPr>
              <a:t>Linear/Lasso/Ridge Regression</a:t>
            </a:r>
            <a:endParaRPr b="1"/>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Logistic Regression</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K-Nearest Neighbors</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Support Vector Machine Classification</a:t>
            </a:r>
            <a:endParaRPr/>
          </a:p>
        </p:txBody>
      </p:sp>
      <p:sp>
        <p:nvSpPr>
          <p:cNvPr id="1424" name="Google Shape;1424;p63"/>
          <p:cNvSpPr txBox="1"/>
          <p:nvPr/>
        </p:nvSpPr>
        <p:spPr>
          <a:xfrm>
            <a:off x="11514151" y="6720090"/>
            <a:ext cx="6613211" cy="1361174"/>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i="0" lang="en-US" sz="1800" u="none" cap="none" strike="noStrike">
                <a:solidFill>
                  <a:schemeClr val="accent4"/>
                </a:solidFill>
                <a:latin typeface="Trebuchet MS"/>
                <a:ea typeface="Trebuchet MS"/>
                <a:cs typeface="Trebuchet MS"/>
                <a:sym typeface="Trebuchet MS"/>
              </a:rPr>
              <a:t>Principal Components</a:t>
            </a:r>
            <a:endParaRPr/>
          </a:p>
          <a:p>
            <a:pPr indent="0" lvl="0" marL="0" marR="0" rtl="0" algn="l">
              <a:lnSpc>
                <a:spcPct val="90000"/>
              </a:lnSpc>
              <a:spcBef>
                <a:spcPts val="0"/>
              </a:spcBef>
              <a:spcAft>
                <a:spcPts val="0"/>
              </a:spcAft>
              <a:buNone/>
            </a:pPr>
            <a:r>
              <a:rPr i="0" lang="en-US" sz="1800" u="none" cap="none" strike="noStrike">
                <a:solidFill>
                  <a:schemeClr val="accent4"/>
                </a:solidFill>
                <a:latin typeface="Trebuchet MS"/>
                <a:ea typeface="Trebuchet MS"/>
                <a:cs typeface="Trebuchet MS"/>
                <a:sym typeface="Trebuchet MS"/>
              </a:rPr>
              <a:t>Singular Value Decomposition</a:t>
            </a:r>
            <a:br>
              <a:rPr b="0" i="0" lang="en-US" sz="1800" u="none" cap="none" strike="noStrike">
                <a:solidFill>
                  <a:schemeClr val="accent4"/>
                </a:solidFill>
                <a:latin typeface="Trebuchet MS"/>
                <a:ea typeface="Trebuchet MS"/>
                <a:cs typeface="Trebuchet MS"/>
                <a:sym typeface="Trebuchet MS"/>
              </a:rPr>
            </a:br>
            <a:r>
              <a:rPr b="0" i="0" lang="en-US" sz="1800" u="none" cap="none" strike="noStrike">
                <a:solidFill>
                  <a:schemeClr val="accent4"/>
                </a:solidFill>
                <a:latin typeface="Trebuchet MS"/>
                <a:ea typeface="Trebuchet MS"/>
                <a:cs typeface="Trebuchet MS"/>
                <a:sym typeface="Trebuchet MS"/>
              </a:rPr>
              <a:t>UMAP</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Spectral Embedding</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T-SNE</a:t>
            </a:r>
            <a:endParaRPr/>
          </a:p>
        </p:txBody>
      </p:sp>
      <p:sp>
        <p:nvSpPr>
          <p:cNvPr id="1425" name="Google Shape;1425;p63"/>
          <p:cNvSpPr txBox="1"/>
          <p:nvPr/>
        </p:nvSpPr>
        <p:spPr>
          <a:xfrm>
            <a:off x="11514152" y="8293960"/>
            <a:ext cx="4686500" cy="7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Holt-Winters</a:t>
            </a:r>
            <a:endParaRPr/>
          </a:p>
          <a:p>
            <a:pPr indent="0" lvl="0" marL="0" marR="0" rtl="0" algn="l">
              <a:lnSpc>
                <a:spcPct val="90000"/>
              </a:lnSpc>
              <a:spcBef>
                <a:spcPts val="0"/>
              </a:spcBef>
              <a:spcAft>
                <a:spcPts val="0"/>
              </a:spcAft>
              <a:buNone/>
            </a:pPr>
            <a:r>
              <a:rPr b="1" lang="en-US" sz="1800">
                <a:solidFill>
                  <a:schemeClr val="accent4"/>
                </a:solidFill>
                <a:latin typeface="Trebuchet MS"/>
                <a:ea typeface="Trebuchet MS"/>
                <a:cs typeface="Trebuchet MS"/>
                <a:sym typeface="Trebuchet MS"/>
              </a:rPr>
              <a:t>Seasonal </a:t>
            </a:r>
            <a:r>
              <a:rPr b="1" i="0" lang="en-US" sz="1800" u="none" cap="none" strike="noStrike">
                <a:solidFill>
                  <a:schemeClr val="accent4"/>
                </a:solidFill>
                <a:latin typeface="Trebuchet MS"/>
                <a:ea typeface="Trebuchet MS"/>
                <a:cs typeface="Trebuchet MS"/>
                <a:sym typeface="Trebuchet MS"/>
              </a:rPr>
              <a:t>ARIMA</a:t>
            </a:r>
            <a:endParaRPr b="1"/>
          </a:p>
        </p:txBody>
      </p:sp>
      <p:sp>
        <p:nvSpPr>
          <p:cNvPr id="1426" name="Google Shape;1426;p63"/>
          <p:cNvSpPr txBox="1"/>
          <p:nvPr/>
        </p:nvSpPr>
        <p:spPr>
          <a:xfrm>
            <a:off x="3908307" y="9129224"/>
            <a:ext cx="2659958" cy="477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chemeClr val="accent4"/>
                </a:solidFill>
                <a:latin typeface="Trebuchet MS"/>
                <a:ea typeface="Trebuchet MS"/>
                <a:cs typeface="Trebuchet MS"/>
                <a:sym typeface="Trebuchet MS"/>
              </a:rPr>
              <a:t>More to come!</a:t>
            </a:r>
            <a:endParaRPr b="0" i="0" sz="3200" u="none" cap="none" strike="noStrike">
              <a:solidFill>
                <a:schemeClr val="accent4"/>
              </a:solidFill>
              <a:latin typeface="Trebuchet MS"/>
              <a:ea typeface="Trebuchet MS"/>
              <a:cs typeface="Trebuchet MS"/>
              <a:sym typeface="Trebuchet MS"/>
            </a:endParaRPr>
          </a:p>
        </p:txBody>
      </p:sp>
      <p:sp>
        <p:nvSpPr>
          <p:cNvPr id="1427" name="Google Shape;1427;p63"/>
          <p:cNvSpPr txBox="1"/>
          <p:nvPr/>
        </p:nvSpPr>
        <p:spPr>
          <a:xfrm>
            <a:off x="11514152" y="4828628"/>
            <a:ext cx="4272500" cy="721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i="0" lang="en-US" sz="1800" u="none" cap="none" strike="noStrike">
                <a:solidFill>
                  <a:schemeClr val="accent4"/>
                </a:solidFill>
                <a:latin typeface="Trebuchet MS"/>
                <a:ea typeface="Trebuchet MS"/>
                <a:cs typeface="Trebuchet MS"/>
                <a:sym typeface="Trebuchet MS"/>
              </a:rPr>
              <a:t>Random Forest / GBDT Inference</a:t>
            </a:r>
            <a:endParaRPr i="0" sz="1800" u="none" cap="none" strike="noStrike">
              <a:solidFill>
                <a:schemeClr val="accent4"/>
              </a:solidFill>
              <a:latin typeface="Trebuchet MS"/>
              <a:ea typeface="Trebuchet MS"/>
              <a:cs typeface="Trebuchet MS"/>
              <a:sym typeface="Trebuchet MS"/>
            </a:endParaRPr>
          </a:p>
        </p:txBody>
      </p:sp>
      <p:sp>
        <p:nvSpPr>
          <p:cNvPr id="1428" name="Google Shape;1428;p63"/>
          <p:cNvSpPr txBox="1"/>
          <p:nvPr/>
        </p:nvSpPr>
        <p:spPr>
          <a:xfrm>
            <a:off x="11514152" y="5769555"/>
            <a:ext cx="4272500" cy="721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1800" u="none" cap="none" strike="noStrike">
                <a:solidFill>
                  <a:schemeClr val="accent4"/>
                </a:solidFill>
                <a:latin typeface="Trebuchet MS"/>
                <a:ea typeface="Trebuchet MS"/>
                <a:cs typeface="Trebuchet MS"/>
                <a:sym typeface="Trebuchet MS"/>
              </a:rPr>
              <a:t>K-Means</a:t>
            </a:r>
            <a:endParaRPr b="1"/>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DBSCAN</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Spectral Clustering</a:t>
            </a:r>
            <a:endParaRPr/>
          </a:p>
        </p:txBody>
      </p:sp>
      <p:sp>
        <p:nvSpPr>
          <p:cNvPr id="1429" name="Google Shape;1429;p63"/>
          <p:cNvSpPr/>
          <p:nvPr/>
        </p:nvSpPr>
        <p:spPr>
          <a:xfrm>
            <a:off x="7734222" y="8286087"/>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Time Series</a:t>
            </a:r>
            <a:endParaRPr b="0" i="0" sz="2000" u="none" cap="none" strike="noStrike">
              <a:solidFill>
                <a:srgbClr val="FFFFFF"/>
              </a:solidFill>
              <a:latin typeface="Trebuchet MS"/>
              <a:ea typeface="Trebuchet MS"/>
              <a:cs typeface="Trebuchet MS"/>
              <a:sym typeface="Trebuchet MS"/>
            </a:endParaRPr>
          </a:p>
        </p:txBody>
      </p:sp>
      <p:sp>
        <p:nvSpPr>
          <p:cNvPr id="1430" name="Google Shape;1430;p63"/>
          <p:cNvSpPr/>
          <p:nvPr/>
        </p:nvSpPr>
        <p:spPr>
          <a:xfrm>
            <a:off x="7734222" y="6707734"/>
            <a:ext cx="3582865" cy="1361174"/>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Decomposition </a:t>
            </a:r>
            <a:r>
              <a:rPr b="0" i="0" lang="en-US" sz="2000" u="none" cap="none" strike="noStrike">
                <a:solidFill>
                  <a:srgbClr val="FFFFFF"/>
                </a:solidFill>
                <a:latin typeface="Arial"/>
                <a:ea typeface="Arial"/>
                <a:cs typeface="Arial"/>
                <a:sym typeface="Arial"/>
              </a:rPr>
              <a:t>&amp;</a:t>
            </a:r>
            <a:r>
              <a:rPr b="0" i="0" lang="en-US" sz="2000" u="none" cap="none" strike="noStrike">
                <a:solidFill>
                  <a:srgbClr val="FFFFFF"/>
                </a:solidFill>
                <a:latin typeface="Trebuchet MS"/>
                <a:ea typeface="Trebuchet MS"/>
                <a:cs typeface="Trebuchet MS"/>
                <a:sym typeface="Trebuchet MS"/>
              </a:rPr>
              <a:t> Dimensionality Reduction</a:t>
            </a:r>
            <a:endParaRPr b="0" i="0" sz="2000" u="none" cap="none" strike="noStrike">
              <a:solidFill>
                <a:srgbClr val="FFFFFF"/>
              </a:solidFill>
              <a:latin typeface="Trebuchet MS"/>
              <a:ea typeface="Trebuchet MS"/>
              <a:cs typeface="Trebuchet MS"/>
              <a:sym typeface="Trebuchet MS"/>
            </a:endParaRPr>
          </a:p>
        </p:txBody>
      </p:sp>
      <p:sp>
        <p:nvSpPr>
          <p:cNvPr id="1431" name="Google Shape;1431;p63"/>
          <p:cNvSpPr/>
          <p:nvPr/>
        </p:nvSpPr>
        <p:spPr>
          <a:xfrm>
            <a:off x="7734222" y="5766808"/>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Clustering</a:t>
            </a:r>
            <a:endParaRPr b="0" i="0" sz="2000" u="none" cap="none" strike="noStrike">
              <a:solidFill>
                <a:srgbClr val="FFFFFF"/>
              </a:solidFill>
              <a:latin typeface="Trebuchet MS"/>
              <a:ea typeface="Trebuchet MS"/>
              <a:cs typeface="Trebuchet MS"/>
              <a:sym typeface="Trebuchet MS"/>
            </a:endParaRPr>
          </a:p>
        </p:txBody>
      </p:sp>
      <p:sp>
        <p:nvSpPr>
          <p:cNvPr id="1432" name="Google Shape;1432;p63"/>
          <p:cNvSpPr/>
          <p:nvPr/>
        </p:nvSpPr>
        <p:spPr>
          <a:xfrm>
            <a:off x="7734222" y="4825881"/>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Inference</a:t>
            </a:r>
            <a:endParaRPr b="0" i="0" sz="2000" u="none" cap="none" strike="noStrike">
              <a:solidFill>
                <a:srgbClr val="FFFFFF"/>
              </a:solidFill>
              <a:latin typeface="Trebuchet MS"/>
              <a:ea typeface="Trebuchet MS"/>
              <a:cs typeface="Trebuchet MS"/>
              <a:sym typeface="Trebuchet MS"/>
            </a:endParaRPr>
          </a:p>
        </p:txBody>
      </p:sp>
      <p:sp>
        <p:nvSpPr>
          <p:cNvPr id="1433" name="Google Shape;1433;p63"/>
          <p:cNvSpPr/>
          <p:nvPr/>
        </p:nvSpPr>
        <p:spPr>
          <a:xfrm>
            <a:off x="7734222" y="3390516"/>
            <a:ext cx="3582865" cy="1218185"/>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Classification \ Regression</a:t>
            </a:r>
            <a:endParaRPr b="0" i="0" sz="2000" u="none" cap="none" strike="noStrike">
              <a:solidFill>
                <a:srgbClr val="FFFFFF"/>
              </a:solidFill>
              <a:latin typeface="Trebuchet MS"/>
              <a:ea typeface="Trebuchet MS"/>
              <a:cs typeface="Trebuchet MS"/>
              <a:sym typeface="Trebuchet MS"/>
            </a:endParaRPr>
          </a:p>
        </p:txBody>
      </p:sp>
      <p:sp>
        <p:nvSpPr>
          <p:cNvPr id="1434" name="Google Shape;1434;p63"/>
          <p:cNvSpPr/>
          <p:nvPr/>
        </p:nvSpPr>
        <p:spPr>
          <a:xfrm>
            <a:off x="3524729" y="8286087"/>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Hyper-parameter Tuning</a:t>
            </a:r>
            <a:endParaRPr b="0" i="0" sz="2000" u="none" cap="none" strike="noStrike">
              <a:solidFill>
                <a:srgbClr val="FFFFFF"/>
              </a:solidFill>
              <a:latin typeface="Trebuchet MS"/>
              <a:ea typeface="Trebuchet MS"/>
              <a:cs typeface="Trebuchet MS"/>
              <a:sym typeface="Trebuchet MS"/>
            </a:endParaRPr>
          </a:p>
        </p:txBody>
      </p:sp>
      <p:sp>
        <p:nvSpPr>
          <p:cNvPr id="1435" name="Google Shape;1435;p63"/>
          <p:cNvSpPr/>
          <p:nvPr/>
        </p:nvSpPr>
        <p:spPr>
          <a:xfrm>
            <a:off x="3524729" y="7345159"/>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Cross Validation</a:t>
            </a:r>
            <a:endParaRPr b="0" i="0" sz="2000" u="none" cap="none" strike="noStrike">
              <a:solidFill>
                <a:srgbClr val="FFFFFF"/>
              </a:solidFill>
              <a:latin typeface="Trebuchet MS"/>
              <a:ea typeface="Trebuchet MS"/>
              <a:cs typeface="Trebuchet MS"/>
              <a:sym typeface="Trebuchet MS"/>
            </a:endParaRPr>
          </a:p>
        </p:txBody>
      </p:sp>
      <p:sp>
        <p:nvSpPr>
          <p:cNvPr id="1436" name="Google Shape;1436;p63"/>
          <p:cNvSpPr txBox="1"/>
          <p:nvPr/>
        </p:nvSpPr>
        <p:spPr>
          <a:xfrm>
            <a:off x="14054467" y="8955442"/>
            <a:ext cx="4686500" cy="7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1" lang="en-US" sz="1400" u="none" cap="none" strike="noStrike">
                <a:solidFill>
                  <a:schemeClr val="accent4"/>
                </a:solidFill>
                <a:latin typeface="Trebuchet MS"/>
                <a:ea typeface="Trebuchet MS"/>
                <a:cs typeface="Trebuchet MS"/>
                <a:sym typeface="Trebuchet MS"/>
              </a:rPr>
              <a:t>Key:</a:t>
            </a:r>
            <a:br>
              <a:rPr b="0" i="1" lang="en-US" sz="1400" u="none" cap="none" strike="noStrike">
                <a:solidFill>
                  <a:schemeClr val="accent4"/>
                </a:solidFill>
                <a:latin typeface="Trebuchet MS"/>
                <a:ea typeface="Trebuchet MS"/>
                <a:cs typeface="Trebuchet MS"/>
                <a:sym typeface="Trebuchet MS"/>
              </a:rPr>
            </a:br>
            <a:r>
              <a:rPr b="0" i="1" lang="en-US" sz="1400" u="none" cap="none" strike="noStrike">
                <a:solidFill>
                  <a:schemeClr val="accent4"/>
                </a:solidFill>
                <a:latin typeface="Trebuchet MS"/>
                <a:ea typeface="Trebuchet MS"/>
                <a:cs typeface="Trebuchet MS"/>
                <a:sym typeface="Trebuchet MS"/>
              </a:rPr>
              <a:t>Preexisting | </a:t>
            </a:r>
            <a:r>
              <a:rPr b="1" i="1" lang="en-US" sz="1400" u="none" cap="none" strike="noStrike">
                <a:solidFill>
                  <a:schemeClr val="accent4"/>
                </a:solidFill>
                <a:latin typeface="Trebuchet MS"/>
                <a:ea typeface="Trebuchet MS"/>
                <a:cs typeface="Trebuchet MS"/>
                <a:sym typeface="Trebuchet MS"/>
              </a:rPr>
              <a:t>NEW or enhanced for 0.1</a:t>
            </a:r>
            <a:r>
              <a:rPr b="1" i="1" lang="en-US">
                <a:solidFill>
                  <a:schemeClr val="accent4"/>
                </a:solidFill>
                <a:latin typeface="Trebuchet MS"/>
                <a:ea typeface="Trebuchet MS"/>
                <a:cs typeface="Trebuchet MS"/>
                <a:sym typeface="Trebuchet MS"/>
              </a:rPr>
              <a:t>4</a:t>
            </a:r>
            <a:endParaRPr/>
          </a:p>
        </p:txBody>
      </p:sp>
      <p:sp>
        <p:nvSpPr>
          <p:cNvPr id="1437" name="Google Shape;1437;p6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Algorithms</a:t>
            </a:r>
            <a:endParaRPr/>
          </a:p>
        </p:txBody>
      </p:sp>
      <p:sp>
        <p:nvSpPr>
          <p:cNvPr id="1438" name="Google Shape;1438;p6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GPU-accelerated Scikit-Learn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6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Benchmarks: Single-GPU cuML vs Scikit-learn</a:t>
            </a:r>
            <a:endParaRPr/>
          </a:p>
        </p:txBody>
      </p:sp>
      <p:grpSp>
        <p:nvGrpSpPr>
          <p:cNvPr id="1445" name="Google Shape;1445;p64"/>
          <p:cNvGrpSpPr/>
          <p:nvPr/>
        </p:nvGrpSpPr>
        <p:grpSpPr>
          <a:xfrm>
            <a:off x="1035701" y="3111775"/>
            <a:ext cx="8823960" cy="5578127"/>
            <a:chOff x="1035700" y="3111775"/>
            <a:chExt cx="8426353" cy="5578127"/>
          </a:xfrm>
        </p:grpSpPr>
        <p:cxnSp>
          <p:nvCxnSpPr>
            <p:cNvPr id="1446" name="Google Shape;1446;p64"/>
            <p:cNvCxnSpPr/>
            <p:nvPr/>
          </p:nvCxnSpPr>
          <p:spPr>
            <a:xfrm>
              <a:off x="1917874" y="4164128"/>
              <a:ext cx="7245823" cy="0"/>
            </a:xfrm>
            <a:prstGeom prst="straightConnector1">
              <a:avLst/>
            </a:prstGeom>
            <a:noFill/>
            <a:ln cap="flat" cmpd="sng" w="12700">
              <a:solidFill>
                <a:srgbClr val="B3B3B3"/>
              </a:solidFill>
              <a:prstDash val="solid"/>
              <a:round/>
              <a:headEnd len="sm" w="sm" type="none"/>
              <a:tailEnd len="sm" w="sm" type="none"/>
            </a:ln>
          </p:spPr>
        </p:cxnSp>
        <p:cxnSp>
          <p:nvCxnSpPr>
            <p:cNvPr id="1447" name="Google Shape;1447;p64"/>
            <p:cNvCxnSpPr/>
            <p:nvPr/>
          </p:nvCxnSpPr>
          <p:spPr>
            <a:xfrm>
              <a:off x="1917875" y="3846303"/>
              <a:ext cx="7273835" cy="0"/>
            </a:xfrm>
            <a:prstGeom prst="straightConnector1">
              <a:avLst/>
            </a:prstGeom>
            <a:noFill/>
            <a:ln cap="flat" cmpd="sng" w="12700">
              <a:solidFill>
                <a:srgbClr val="B3B3B3"/>
              </a:solidFill>
              <a:prstDash val="solid"/>
              <a:round/>
              <a:headEnd len="sm" w="sm" type="none"/>
              <a:tailEnd len="sm" w="sm" type="none"/>
            </a:ln>
          </p:spPr>
        </p:cxnSp>
        <p:cxnSp>
          <p:nvCxnSpPr>
            <p:cNvPr id="1448" name="Google Shape;1448;p64"/>
            <p:cNvCxnSpPr/>
            <p:nvPr/>
          </p:nvCxnSpPr>
          <p:spPr>
            <a:xfrm>
              <a:off x="1917874" y="4692774"/>
              <a:ext cx="7245823" cy="0"/>
            </a:xfrm>
            <a:prstGeom prst="straightConnector1">
              <a:avLst/>
            </a:prstGeom>
            <a:noFill/>
            <a:ln cap="flat" cmpd="sng" w="12700">
              <a:solidFill>
                <a:srgbClr val="B3B3B3"/>
              </a:solidFill>
              <a:prstDash val="solid"/>
              <a:round/>
              <a:headEnd len="sm" w="sm" type="none"/>
              <a:tailEnd len="sm" w="sm" type="none"/>
            </a:ln>
          </p:spPr>
        </p:cxnSp>
        <p:cxnSp>
          <p:nvCxnSpPr>
            <p:cNvPr id="1449" name="Google Shape;1449;p64"/>
            <p:cNvCxnSpPr/>
            <p:nvPr/>
          </p:nvCxnSpPr>
          <p:spPr>
            <a:xfrm rot="10800000">
              <a:off x="1904200" y="7601305"/>
              <a:ext cx="7370051" cy="0"/>
            </a:xfrm>
            <a:prstGeom prst="straightConnector1">
              <a:avLst/>
            </a:prstGeom>
            <a:noFill/>
            <a:ln cap="flat" cmpd="sng" w="25400">
              <a:solidFill>
                <a:srgbClr val="B3B3B3"/>
              </a:solidFill>
              <a:prstDash val="solid"/>
              <a:round/>
              <a:headEnd len="sm" w="sm" type="none"/>
              <a:tailEnd len="sm" w="sm" type="none"/>
            </a:ln>
          </p:spPr>
        </p:cxnSp>
        <p:sp>
          <p:nvSpPr>
            <p:cNvPr id="1450" name="Google Shape;1450;p64"/>
            <p:cNvSpPr txBox="1"/>
            <p:nvPr/>
          </p:nvSpPr>
          <p:spPr>
            <a:xfrm>
              <a:off x="1209489" y="3643500"/>
              <a:ext cx="708386"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120</a:t>
              </a:r>
              <a:endParaRPr b="0" i="0" sz="2000" u="none" cap="none" strike="noStrike">
                <a:solidFill>
                  <a:srgbClr val="868686"/>
                </a:solidFill>
                <a:latin typeface="Arial"/>
                <a:ea typeface="Arial"/>
                <a:cs typeface="Arial"/>
                <a:sym typeface="Arial"/>
              </a:endParaRPr>
            </a:p>
          </p:txBody>
        </p:sp>
        <p:sp>
          <p:nvSpPr>
            <p:cNvPr id="1451" name="Google Shape;1451;p64"/>
            <p:cNvSpPr txBox="1"/>
            <p:nvPr/>
          </p:nvSpPr>
          <p:spPr>
            <a:xfrm>
              <a:off x="1062468" y="3950707"/>
              <a:ext cx="855408"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80</a:t>
              </a:r>
              <a:endParaRPr b="0" i="0" sz="2000" u="none" cap="none" strike="noStrike">
                <a:solidFill>
                  <a:srgbClr val="868686"/>
                </a:solidFill>
                <a:latin typeface="Arial"/>
                <a:ea typeface="Arial"/>
                <a:cs typeface="Arial"/>
                <a:sym typeface="Arial"/>
              </a:endParaRPr>
            </a:p>
          </p:txBody>
        </p:sp>
        <p:sp>
          <p:nvSpPr>
            <p:cNvPr id="1452" name="Google Shape;1452;p64"/>
            <p:cNvSpPr txBox="1"/>
            <p:nvPr/>
          </p:nvSpPr>
          <p:spPr>
            <a:xfrm>
              <a:off x="1635190" y="7389456"/>
              <a:ext cx="282684"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453" name="Google Shape;1453;p64"/>
            <p:cNvSpPr txBox="1"/>
            <p:nvPr/>
          </p:nvSpPr>
          <p:spPr>
            <a:xfrm>
              <a:off x="1851504" y="7661935"/>
              <a:ext cx="1043931"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PCA</a:t>
              </a:r>
              <a:endParaRPr b="0" i="0" sz="2000" u="none" cap="none" strike="noStrike">
                <a:solidFill>
                  <a:srgbClr val="868686"/>
                </a:solidFill>
                <a:latin typeface="Arial"/>
                <a:ea typeface="Arial"/>
                <a:cs typeface="Arial"/>
                <a:sym typeface="Arial"/>
              </a:endParaRPr>
            </a:p>
          </p:txBody>
        </p:sp>
        <p:sp>
          <p:nvSpPr>
            <p:cNvPr id="1454" name="Google Shape;1454;p64"/>
            <p:cNvSpPr txBox="1"/>
            <p:nvPr/>
          </p:nvSpPr>
          <p:spPr>
            <a:xfrm rot="-5400000">
              <a:off x="-338374" y="5534670"/>
              <a:ext cx="3182840" cy="434691"/>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GPU Speedup Over CPU</a:t>
              </a:r>
              <a:endParaRPr b="0" i="0" sz="2400" u="none" cap="none" strike="noStrike">
                <a:solidFill>
                  <a:srgbClr val="868686"/>
                </a:solidFill>
                <a:latin typeface="Arial"/>
                <a:ea typeface="Arial"/>
                <a:cs typeface="Arial"/>
                <a:sym typeface="Arial"/>
              </a:endParaRPr>
            </a:p>
          </p:txBody>
        </p:sp>
        <p:sp>
          <p:nvSpPr>
            <p:cNvPr id="1455" name="Google Shape;1455;p64"/>
            <p:cNvSpPr txBox="1"/>
            <p:nvPr/>
          </p:nvSpPr>
          <p:spPr>
            <a:xfrm>
              <a:off x="4548536" y="8284338"/>
              <a:ext cx="2033390" cy="405564"/>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Operation</a:t>
              </a:r>
              <a:endParaRPr b="0" i="0" sz="2000" u="none" cap="none" strike="noStrike">
                <a:solidFill>
                  <a:srgbClr val="868686"/>
                </a:solidFill>
                <a:latin typeface="Arial"/>
                <a:ea typeface="Arial"/>
                <a:cs typeface="Arial"/>
                <a:sym typeface="Arial"/>
              </a:endParaRPr>
            </a:p>
          </p:txBody>
        </p:sp>
        <p:grpSp>
          <p:nvGrpSpPr>
            <p:cNvPr id="1456" name="Google Shape;1456;p64"/>
            <p:cNvGrpSpPr/>
            <p:nvPr/>
          </p:nvGrpSpPr>
          <p:grpSpPr>
            <a:xfrm>
              <a:off x="4396207" y="3111775"/>
              <a:ext cx="2338047" cy="405609"/>
              <a:chOff x="11223171" y="3564121"/>
              <a:chExt cx="4353336" cy="408003"/>
            </a:xfrm>
          </p:grpSpPr>
          <p:sp>
            <p:nvSpPr>
              <p:cNvPr id="1457" name="Google Shape;1457;p64"/>
              <p:cNvSpPr txBox="1"/>
              <p:nvPr/>
            </p:nvSpPr>
            <p:spPr>
              <a:xfrm>
                <a:off x="11374211" y="3564124"/>
                <a:ext cx="115973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1M</a:t>
                </a:r>
                <a:endParaRPr b="0" i="0" sz="2000" u="none" cap="none" strike="noStrike">
                  <a:solidFill>
                    <a:srgbClr val="868686"/>
                  </a:solidFill>
                  <a:latin typeface="Arial"/>
                  <a:ea typeface="Arial"/>
                  <a:cs typeface="Arial"/>
                  <a:sym typeface="Arial"/>
                </a:endParaRPr>
              </a:p>
            </p:txBody>
          </p:sp>
          <p:sp>
            <p:nvSpPr>
              <p:cNvPr id="1458" name="Google Shape;1458;p64"/>
              <p:cNvSpPr txBox="1"/>
              <p:nvPr/>
            </p:nvSpPr>
            <p:spPr>
              <a:xfrm>
                <a:off x="12911462" y="3564121"/>
                <a:ext cx="115973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2M</a:t>
                </a:r>
                <a:endParaRPr b="0" i="0" sz="2000" u="none" cap="none" strike="noStrike">
                  <a:solidFill>
                    <a:srgbClr val="868686"/>
                  </a:solidFill>
                  <a:latin typeface="Arial"/>
                  <a:ea typeface="Arial"/>
                  <a:cs typeface="Arial"/>
                  <a:sym typeface="Arial"/>
                </a:endParaRPr>
              </a:p>
            </p:txBody>
          </p:sp>
          <p:sp>
            <p:nvSpPr>
              <p:cNvPr id="1459" name="Google Shape;1459;p64"/>
              <p:cNvSpPr/>
              <p:nvPr/>
            </p:nvSpPr>
            <p:spPr>
              <a:xfrm>
                <a:off x="11223171" y="3697367"/>
                <a:ext cx="235939" cy="1415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460" name="Google Shape;1460;p64"/>
              <p:cNvSpPr txBox="1"/>
              <p:nvPr/>
            </p:nvSpPr>
            <p:spPr>
              <a:xfrm>
                <a:off x="14416777" y="3564121"/>
                <a:ext cx="115973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4M</a:t>
                </a:r>
                <a:endParaRPr b="0" i="0" sz="2000" u="none" cap="none" strike="noStrike">
                  <a:solidFill>
                    <a:srgbClr val="868686"/>
                  </a:solidFill>
                  <a:latin typeface="Arial"/>
                  <a:ea typeface="Arial"/>
                  <a:cs typeface="Arial"/>
                  <a:sym typeface="Arial"/>
                </a:endParaRPr>
              </a:p>
            </p:txBody>
          </p:sp>
          <p:sp>
            <p:nvSpPr>
              <p:cNvPr id="1461" name="Google Shape;1461;p64"/>
              <p:cNvSpPr/>
              <p:nvPr/>
            </p:nvSpPr>
            <p:spPr>
              <a:xfrm>
                <a:off x="12761555" y="3697364"/>
                <a:ext cx="235939"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462" name="Google Shape;1462;p64"/>
              <p:cNvSpPr/>
              <p:nvPr/>
            </p:nvSpPr>
            <p:spPr>
              <a:xfrm>
                <a:off x="14251981" y="3697364"/>
                <a:ext cx="235939" cy="14151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grpSp>
        <p:sp>
          <p:nvSpPr>
            <p:cNvPr id="1463" name="Google Shape;1463;p64"/>
            <p:cNvSpPr/>
            <p:nvPr/>
          </p:nvSpPr>
          <p:spPr>
            <a:xfrm>
              <a:off x="2794325"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64" name="Google Shape;1464;p64"/>
            <p:cNvSpPr/>
            <p:nvPr/>
          </p:nvSpPr>
          <p:spPr>
            <a:xfrm>
              <a:off x="3065944" y="5080000"/>
              <a:ext cx="204192" cy="251374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65" name="Google Shape;1465;p64"/>
            <p:cNvSpPr/>
            <p:nvPr/>
          </p:nvSpPr>
          <p:spPr>
            <a:xfrm>
              <a:off x="3866864"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66" name="Google Shape;1466;p64"/>
            <p:cNvSpPr/>
            <p:nvPr/>
          </p:nvSpPr>
          <p:spPr>
            <a:xfrm>
              <a:off x="4931956"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67" name="Google Shape;1467;p64"/>
            <p:cNvSpPr/>
            <p:nvPr/>
          </p:nvSpPr>
          <p:spPr>
            <a:xfrm>
              <a:off x="6019392"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68" name="Google Shape;1468;p64"/>
            <p:cNvSpPr/>
            <p:nvPr/>
          </p:nvSpPr>
          <p:spPr>
            <a:xfrm>
              <a:off x="7115878" y="3634986"/>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69" name="Google Shape;1469;p64"/>
            <p:cNvSpPr/>
            <p:nvPr/>
          </p:nvSpPr>
          <p:spPr>
            <a:xfrm>
              <a:off x="8194264"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70" name="Google Shape;1470;p64"/>
            <p:cNvSpPr/>
            <p:nvPr/>
          </p:nvSpPr>
          <p:spPr>
            <a:xfrm>
              <a:off x="9274252"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71" name="Google Shape;1471;p64"/>
            <p:cNvSpPr txBox="1"/>
            <p:nvPr/>
          </p:nvSpPr>
          <p:spPr>
            <a:xfrm>
              <a:off x="1957134" y="4049106"/>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64</a:t>
              </a:r>
              <a:endParaRPr b="0" i="0" sz="1600" u="none" cap="none" strike="noStrike">
                <a:solidFill>
                  <a:schemeClr val="lt2"/>
                </a:solidFill>
                <a:latin typeface="Arial"/>
                <a:ea typeface="Arial"/>
                <a:cs typeface="Arial"/>
                <a:sym typeface="Arial"/>
              </a:endParaRPr>
            </a:p>
          </p:txBody>
        </p:sp>
        <p:sp>
          <p:nvSpPr>
            <p:cNvPr id="1472" name="Google Shape;1472;p64"/>
            <p:cNvSpPr txBox="1"/>
            <p:nvPr/>
          </p:nvSpPr>
          <p:spPr>
            <a:xfrm>
              <a:off x="2790513" y="7717354"/>
              <a:ext cx="1331705" cy="553888"/>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Linear</a:t>
              </a:r>
              <a:br>
                <a:rPr b="0" i="0" lang="en-US" sz="1600" u="none" cap="none" strike="noStrike">
                  <a:solidFill>
                    <a:srgbClr val="868686"/>
                  </a:solidFill>
                  <a:latin typeface="Trebuchet MS"/>
                  <a:ea typeface="Trebuchet MS"/>
                  <a:cs typeface="Trebuchet MS"/>
                  <a:sym typeface="Trebuchet MS"/>
                </a:rPr>
              </a:br>
              <a:r>
                <a:rPr b="0" i="0" lang="en-US" sz="1600" u="none" cap="none" strike="noStrike">
                  <a:solidFill>
                    <a:srgbClr val="868686"/>
                  </a:solidFill>
                  <a:latin typeface="Trebuchet MS"/>
                  <a:ea typeface="Trebuchet MS"/>
                  <a:cs typeface="Trebuchet MS"/>
                  <a:sym typeface="Trebuchet MS"/>
                </a:rPr>
                <a:t>Regression</a:t>
              </a:r>
              <a:endParaRPr b="0" i="0" sz="2000" u="none" cap="none" strike="noStrike">
                <a:solidFill>
                  <a:srgbClr val="868686"/>
                </a:solidFill>
                <a:latin typeface="Arial"/>
                <a:ea typeface="Arial"/>
                <a:cs typeface="Arial"/>
                <a:sym typeface="Arial"/>
              </a:endParaRPr>
            </a:p>
          </p:txBody>
        </p:sp>
        <p:sp>
          <p:nvSpPr>
            <p:cNvPr id="1473" name="Google Shape;1473;p64"/>
            <p:cNvSpPr txBox="1"/>
            <p:nvPr/>
          </p:nvSpPr>
          <p:spPr>
            <a:xfrm>
              <a:off x="3941685" y="7661935"/>
              <a:ext cx="939953"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Ridge</a:t>
              </a:r>
              <a:endParaRPr b="0" i="0" sz="2000" u="none" cap="none" strike="noStrike">
                <a:solidFill>
                  <a:srgbClr val="868686"/>
                </a:solidFill>
                <a:latin typeface="Arial"/>
                <a:ea typeface="Arial"/>
                <a:cs typeface="Arial"/>
                <a:sym typeface="Arial"/>
              </a:endParaRPr>
            </a:p>
          </p:txBody>
        </p:sp>
        <p:sp>
          <p:nvSpPr>
            <p:cNvPr id="1474" name="Google Shape;1474;p64"/>
            <p:cNvSpPr txBox="1"/>
            <p:nvPr/>
          </p:nvSpPr>
          <p:spPr>
            <a:xfrm>
              <a:off x="5051622" y="7661935"/>
              <a:ext cx="872998"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TSVD</a:t>
              </a:r>
              <a:endParaRPr b="0" i="0" sz="2000" u="none" cap="none" strike="noStrike">
                <a:solidFill>
                  <a:srgbClr val="868686"/>
                </a:solidFill>
                <a:latin typeface="Arial"/>
                <a:ea typeface="Arial"/>
                <a:cs typeface="Arial"/>
                <a:sym typeface="Arial"/>
              </a:endParaRPr>
            </a:p>
          </p:txBody>
        </p:sp>
        <p:sp>
          <p:nvSpPr>
            <p:cNvPr id="1475" name="Google Shape;1475;p64"/>
            <p:cNvSpPr txBox="1"/>
            <p:nvPr/>
          </p:nvSpPr>
          <p:spPr>
            <a:xfrm>
              <a:off x="6290292" y="7661935"/>
              <a:ext cx="718778"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SGD</a:t>
              </a:r>
              <a:endParaRPr b="0" i="0" sz="2000" u="none" cap="none" strike="noStrike">
                <a:solidFill>
                  <a:srgbClr val="868686"/>
                </a:solidFill>
                <a:latin typeface="Arial"/>
                <a:ea typeface="Arial"/>
                <a:cs typeface="Arial"/>
                <a:sym typeface="Arial"/>
              </a:endParaRPr>
            </a:p>
          </p:txBody>
        </p:sp>
        <p:sp>
          <p:nvSpPr>
            <p:cNvPr id="1476" name="Google Shape;1476;p64"/>
            <p:cNvSpPr txBox="1"/>
            <p:nvPr/>
          </p:nvSpPr>
          <p:spPr>
            <a:xfrm>
              <a:off x="7190069" y="7661935"/>
              <a:ext cx="1104398"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Lasso</a:t>
              </a:r>
              <a:endParaRPr b="0" i="0" sz="2000" u="none" cap="none" strike="noStrike">
                <a:solidFill>
                  <a:srgbClr val="868686"/>
                </a:solidFill>
                <a:latin typeface="Arial"/>
                <a:ea typeface="Arial"/>
                <a:cs typeface="Arial"/>
                <a:sym typeface="Arial"/>
              </a:endParaRPr>
            </a:p>
          </p:txBody>
        </p:sp>
        <p:sp>
          <p:nvSpPr>
            <p:cNvPr id="1477" name="Google Shape;1477;p64"/>
            <p:cNvSpPr txBox="1"/>
            <p:nvPr/>
          </p:nvSpPr>
          <p:spPr>
            <a:xfrm>
              <a:off x="8188417" y="7661935"/>
              <a:ext cx="1248859"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ElasticNet</a:t>
              </a:r>
              <a:endParaRPr b="0" i="0" sz="2000" u="none" cap="none" strike="noStrike">
                <a:solidFill>
                  <a:srgbClr val="868686"/>
                </a:solidFill>
                <a:latin typeface="Arial"/>
                <a:ea typeface="Arial"/>
                <a:cs typeface="Arial"/>
                <a:sym typeface="Arial"/>
              </a:endParaRPr>
            </a:p>
          </p:txBody>
        </p:sp>
        <p:sp>
          <p:nvSpPr>
            <p:cNvPr id="1478" name="Google Shape;1478;p64"/>
            <p:cNvSpPr txBox="1"/>
            <p:nvPr/>
          </p:nvSpPr>
          <p:spPr>
            <a:xfrm>
              <a:off x="1062468" y="4480318"/>
              <a:ext cx="855408"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40</a:t>
              </a:r>
              <a:endParaRPr b="0" i="0" sz="2000" u="none" cap="none" strike="noStrike">
                <a:solidFill>
                  <a:srgbClr val="868686"/>
                </a:solidFill>
                <a:latin typeface="Arial"/>
                <a:ea typeface="Arial"/>
                <a:cs typeface="Arial"/>
                <a:sym typeface="Arial"/>
              </a:endParaRPr>
            </a:p>
          </p:txBody>
        </p:sp>
        <p:sp>
          <p:nvSpPr>
            <p:cNvPr id="1479" name="Google Shape;1479;p64"/>
            <p:cNvSpPr/>
            <p:nvPr/>
          </p:nvSpPr>
          <p:spPr>
            <a:xfrm>
              <a:off x="3336289" y="4586014"/>
              <a:ext cx="204192" cy="30077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0" name="Google Shape;1480;p64"/>
            <p:cNvSpPr/>
            <p:nvPr/>
          </p:nvSpPr>
          <p:spPr>
            <a:xfrm>
              <a:off x="3606633" y="4277711"/>
              <a:ext cx="204192" cy="331603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1" name="Google Shape;1481;p64"/>
            <p:cNvSpPr/>
            <p:nvPr/>
          </p:nvSpPr>
          <p:spPr>
            <a:xfrm>
              <a:off x="1985355" y="4333461"/>
              <a:ext cx="204192" cy="326028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2" name="Google Shape;1482;p64"/>
            <p:cNvSpPr/>
            <p:nvPr/>
          </p:nvSpPr>
          <p:spPr>
            <a:xfrm>
              <a:off x="2255700" y="3846787"/>
              <a:ext cx="204192" cy="37469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3" name="Google Shape;1483;p64"/>
            <p:cNvSpPr/>
            <p:nvPr/>
          </p:nvSpPr>
          <p:spPr>
            <a:xfrm>
              <a:off x="4117391" y="5331468"/>
              <a:ext cx="204192" cy="22622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4" name="Google Shape;1484;p64"/>
            <p:cNvSpPr/>
            <p:nvPr/>
          </p:nvSpPr>
          <p:spPr>
            <a:xfrm>
              <a:off x="4387736" y="5079324"/>
              <a:ext cx="204192" cy="25144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5" name="Google Shape;1485;p64"/>
            <p:cNvSpPr/>
            <p:nvPr/>
          </p:nvSpPr>
          <p:spPr>
            <a:xfrm>
              <a:off x="4658080" y="4587189"/>
              <a:ext cx="204192" cy="300655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6" name="Google Shape;1486;p64"/>
            <p:cNvSpPr/>
            <p:nvPr/>
          </p:nvSpPr>
          <p:spPr>
            <a:xfrm>
              <a:off x="5192799" y="5738544"/>
              <a:ext cx="204192" cy="1855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7" name="Google Shape;1487;p64"/>
            <p:cNvSpPr/>
            <p:nvPr/>
          </p:nvSpPr>
          <p:spPr>
            <a:xfrm>
              <a:off x="5463144" y="5428680"/>
              <a:ext cx="204192" cy="21650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8" name="Google Shape;1488;p64"/>
            <p:cNvSpPr/>
            <p:nvPr/>
          </p:nvSpPr>
          <p:spPr>
            <a:xfrm>
              <a:off x="5733488" y="5140081"/>
              <a:ext cx="204192" cy="2453657"/>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89" name="Google Shape;1489;p64"/>
            <p:cNvSpPr/>
            <p:nvPr/>
          </p:nvSpPr>
          <p:spPr>
            <a:xfrm>
              <a:off x="6286433" y="5756770"/>
              <a:ext cx="204192" cy="183697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90" name="Google Shape;1490;p64"/>
            <p:cNvSpPr/>
            <p:nvPr/>
          </p:nvSpPr>
          <p:spPr>
            <a:xfrm>
              <a:off x="6556778" y="5653483"/>
              <a:ext cx="204192" cy="19402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91" name="Google Shape;1491;p64"/>
            <p:cNvSpPr/>
            <p:nvPr/>
          </p:nvSpPr>
          <p:spPr>
            <a:xfrm>
              <a:off x="6827122" y="5586650"/>
              <a:ext cx="204192" cy="200708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92" name="Google Shape;1492;p64"/>
            <p:cNvSpPr/>
            <p:nvPr/>
          </p:nvSpPr>
          <p:spPr>
            <a:xfrm>
              <a:off x="7367917" y="6242831"/>
              <a:ext cx="204192" cy="13509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93" name="Google Shape;1493;p64"/>
            <p:cNvSpPr/>
            <p:nvPr/>
          </p:nvSpPr>
          <p:spPr>
            <a:xfrm>
              <a:off x="7638262" y="6130429"/>
              <a:ext cx="204192" cy="1463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94" name="Google Shape;1494;p64"/>
            <p:cNvSpPr/>
            <p:nvPr/>
          </p:nvSpPr>
          <p:spPr>
            <a:xfrm>
              <a:off x="7908606" y="6002838"/>
              <a:ext cx="204192" cy="159089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95" name="Google Shape;1495;p64"/>
            <p:cNvSpPr/>
            <p:nvPr/>
          </p:nvSpPr>
          <p:spPr>
            <a:xfrm>
              <a:off x="8462694" y="6303587"/>
              <a:ext cx="204192" cy="12901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96" name="Google Shape;1496;p64"/>
            <p:cNvSpPr/>
            <p:nvPr/>
          </p:nvSpPr>
          <p:spPr>
            <a:xfrm>
              <a:off x="8733039" y="6142581"/>
              <a:ext cx="204192" cy="1451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97" name="Google Shape;1497;p64"/>
            <p:cNvSpPr/>
            <p:nvPr/>
          </p:nvSpPr>
          <p:spPr>
            <a:xfrm>
              <a:off x="9003383" y="6084861"/>
              <a:ext cx="204192" cy="150887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98" name="Google Shape;1498;p64"/>
            <p:cNvSpPr txBox="1"/>
            <p:nvPr/>
          </p:nvSpPr>
          <p:spPr>
            <a:xfrm>
              <a:off x="2204034" y="3561253"/>
              <a:ext cx="303292"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120</a:t>
              </a:r>
              <a:endParaRPr b="0" i="0" sz="1600" u="none" cap="none" strike="noStrike">
                <a:solidFill>
                  <a:schemeClr val="accent1"/>
                </a:solidFill>
                <a:latin typeface="Arial"/>
                <a:ea typeface="Arial"/>
                <a:cs typeface="Arial"/>
                <a:sym typeface="Arial"/>
              </a:endParaRPr>
            </a:p>
          </p:txBody>
        </p:sp>
        <p:sp>
          <p:nvSpPr>
            <p:cNvPr id="1499" name="Google Shape;1499;p64"/>
            <p:cNvSpPr txBox="1"/>
            <p:nvPr/>
          </p:nvSpPr>
          <p:spPr>
            <a:xfrm>
              <a:off x="3048204" y="4805008"/>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24</a:t>
              </a:r>
              <a:endParaRPr b="0" i="0" sz="1600" u="none" cap="none" strike="noStrike">
                <a:solidFill>
                  <a:schemeClr val="lt2"/>
                </a:solidFill>
                <a:latin typeface="Arial"/>
                <a:ea typeface="Arial"/>
                <a:cs typeface="Arial"/>
                <a:sym typeface="Arial"/>
              </a:endParaRPr>
            </a:p>
          </p:txBody>
        </p:sp>
        <p:sp>
          <p:nvSpPr>
            <p:cNvPr id="1500" name="Google Shape;1500;p64"/>
            <p:cNvSpPr txBox="1"/>
            <p:nvPr/>
          </p:nvSpPr>
          <p:spPr>
            <a:xfrm>
              <a:off x="3313454" y="4307868"/>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46</a:t>
              </a:r>
              <a:endParaRPr b="0" i="0" sz="1600" u="none" cap="none" strike="noStrike">
                <a:solidFill>
                  <a:schemeClr val="accent1"/>
                </a:solidFill>
                <a:latin typeface="Arial"/>
                <a:ea typeface="Arial"/>
                <a:cs typeface="Arial"/>
                <a:sym typeface="Arial"/>
              </a:endParaRPr>
            </a:p>
          </p:txBody>
        </p:sp>
        <p:sp>
          <p:nvSpPr>
            <p:cNvPr id="1501" name="Google Shape;1501;p64"/>
            <p:cNvSpPr txBox="1"/>
            <p:nvPr/>
          </p:nvSpPr>
          <p:spPr>
            <a:xfrm>
              <a:off x="3577363" y="4000388"/>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69</a:t>
              </a:r>
              <a:endParaRPr b="0" i="0" sz="1600" u="none" cap="none" strike="noStrike">
                <a:solidFill>
                  <a:schemeClr val="accent6"/>
                </a:solidFill>
                <a:latin typeface="Arial"/>
                <a:ea typeface="Arial"/>
                <a:cs typeface="Arial"/>
                <a:sym typeface="Arial"/>
              </a:endParaRPr>
            </a:p>
          </p:txBody>
        </p:sp>
        <p:sp>
          <p:nvSpPr>
            <p:cNvPr id="1502" name="Google Shape;1502;p64"/>
            <p:cNvSpPr txBox="1"/>
            <p:nvPr/>
          </p:nvSpPr>
          <p:spPr>
            <a:xfrm>
              <a:off x="4091316" y="5066342"/>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17</a:t>
              </a:r>
              <a:endParaRPr b="0" i="0" sz="1600" u="none" cap="none" strike="noStrike">
                <a:solidFill>
                  <a:schemeClr val="lt2"/>
                </a:solidFill>
                <a:latin typeface="Arial"/>
                <a:ea typeface="Arial"/>
                <a:cs typeface="Arial"/>
                <a:sym typeface="Arial"/>
              </a:endParaRPr>
            </a:p>
          </p:txBody>
        </p:sp>
        <p:sp>
          <p:nvSpPr>
            <p:cNvPr id="1503" name="Google Shape;1503;p64"/>
            <p:cNvSpPr txBox="1"/>
            <p:nvPr/>
          </p:nvSpPr>
          <p:spPr>
            <a:xfrm>
              <a:off x="4356566" y="4805008"/>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24</a:t>
              </a:r>
              <a:endParaRPr b="0" i="0" sz="1600" u="none" cap="none" strike="noStrike">
                <a:solidFill>
                  <a:schemeClr val="accent1"/>
                </a:solidFill>
                <a:latin typeface="Arial"/>
                <a:ea typeface="Arial"/>
                <a:cs typeface="Arial"/>
                <a:sym typeface="Arial"/>
              </a:endParaRPr>
            </a:p>
          </p:txBody>
        </p:sp>
        <p:sp>
          <p:nvSpPr>
            <p:cNvPr id="1504" name="Google Shape;1504;p64"/>
            <p:cNvSpPr txBox="1"/>
            <p:nvPr/>
          </p:nvSpPr>
          <p:spPr>
            <a:xfrm>
              <a:off x="4628496" y="4497528"/>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46</a:t>
              </a:r>
              <a:endParaRPr b="0" i="0" sz="1600" u="none" cap="none" strike="noStrike">
                <a:solidFill>
                  <a:schemeClr val="accent6"/>
                </a:solidFill>
                <a:latin typeface="Arial"/>
                <a:ea typeface="Arial"/>
                <a:cs typeface="Arial"/>
                <a:sym typeface="Arial"/>
              </a:endParaRPr>
            </a:p>
          </p:txBody>
        </p:sp>
        <p:sp>
          <p:nvSpPr>
            <p:cNvPr id="1505" name="Google Shape;1505;p64"/>
            <p:cNvSpPr txBox="1"/>
            <p:nvPr/>
          </p:nvSpPr>
          <p:spPr>
            <a:xfrm>
              <a:off x="5155630" y="5444532"/>
              <a:ext cx="286023"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9.7</a:t>
              </a:r>
              <a:endParaRPr b="0" i="0" sz="1600" u="none" cap="none" strike="noStrike">
                <a:solidFill>
                  <a:schemeClr val="lt2"/>
                </a:solidFill>
                <a:latin typeface="Arial"/>
                <a:ea typeface="Arial"/>
                <a:cs typeface="Arial"/>
                <a:sym typeface="Arial"/>
              </a:endParaRPr>
            </a:p>
          </p:txBody>
        </p:sp>
        <p:sp>
          <p:nvSpPr>
            <p:cNvPr id="1506" name="Google Shape;1506;p64"/>
            <p:cNvSpPr txBox="1"/>
            <p:nvPr/>
          </p:nvSpPr>
          <p:spPr>
            <a:xfrm>
              <a:off x="5438759" y="5143139"/>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15</a:t>
              </a:r>
              <a:endParaRPr b="0" i="0" sz="1600" u="none" cap="none" strike="noStrike">
                <a:solidFill>
                  <a:schemeClr val="accent1"/>
                </a:solidFill>
                <a:latin typeface="Arial"/>
                <a:ea typeface="Arial"/>
                <a:cs typeface="Arial"/>
                <a:sym typeface="Arial"/>
              </a:endParaRPr>
            </a:p>
          </p:txBody>
        </p:sp>
        <p:sp>
          <p:nvSpPr>
            <p:cNvPr id="1507" name="Google Shape;1507;p64"/>
            <p:cNvSpPr txBox="1"/>
            <p:nvPr/>
          </p:nvSpPr>
          <p:spPr>
            <a:xfrm>
              <a:off x="5710689" y="4855764"/>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22</a:t>
              </a:r>
              <a:endParaRPr b="0" i="0" sz="1600" u="none" cap="none" strike="noStrike">
                <a:solidFill>
                  <a:schemeClr val="accent6"/>
                </a:solidFill>
                <a:latin typeface="Arial"/>
                <a:ea typeface="Arial"/>
                <a:cs typeface="Arial"/>
                <a:sym typeface="Arial"/>
              </a:endParaRPr>
            </a:p>
          </p:txBody>
        </p:sp>
        <p:sp>
          <p:nvSpPr>
            <p:cNvPr id="1508" name="Google Shape;1508;p64"/>
            <p:cNvSpPr txBox="1"/>
            <p:nvPr/>
          </p:nvSpPr>
          <p:spPr>
            <a:xfrm>
              <a:off x="6242254" y="5476616"/>
              <a:ext cx="288826"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9.5</a:t>
              </a:r>
              <a:endParaRPr b="0" i="0" sz="1600" u="none" cap="none" strike="noStrike">
                <a:solidFill>
                  <a:schemeClr val="lt2"/>
                </a:solidFill>
                <a:latin typeface="Arial"/>
                <a:ea typeface="Arial"/>
                <a:cs typeface="Arial"/>
                <a:sym typeface="Arial"/>
              </a:endParaRPr>
            </a:p>
          </p:txBody>
        </p:sp>
        <p:sp>
          <p:nvSpPr>
            <p:cNvPr id="1509" name="Google Shape;1509;p64"/>
            <p:cNvSpPr txBox="1"/>
            <p:nvPr/>
          </p:nvSpPr>
          <p:spPr>
            <a:xfrm>
              <a:off x="6545987" y="5360143"/>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11</a:t>
              </a:r>
              <a:endParaRPr b="0" i="0" sz="1600" u="none" cap="none" strike="noStrike">
                <a:solidFill>
                  <a:schemeClr val="accent1"/>
                </a:solidFill>
                <a:latin typeface="Arial"/>
                <a:ea typeface="Arial"/>
                <a:cs typeface="Arial"/>
                <a:sym typeface="Arial"/>
              </a:endParaRPr>
            </a:p>
          </p:txBody>
        </p:sp>
        <p:sp>
          <p:nvSpPr>
            <p:cNvPr id="1510" name="Google Shape;1510;p64"/>
            <p:cNvSpPr txBox="1"/>
            <p:nvPr/>
          </p:nvSpPr>
          <p:spPr>
            <a:xfrm>
              <a:off x="6817917" y="5289819"/>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12</a:t>
              </a:r>
              <a:endParaRPr b="0" i="0" sz="1600" u="none" cap="none" strike="noStrike">
                <a:solidFill>
                  <a:schemeClr val="accent6"/>
                </a:solidFill>
                <a:latin typeface="Arial"/>
                <a:ea typeface="Arial"/>
                <a:cs typeface="Arial"/>
                <a:sym typeface="Arial"/>
              </a:endParaRPr>
            </a:p>
          </p:txBody>
        </p:sp>
        <p:sp>
          <p:nvSpPr>
            <p:cNvPr id="1511" name="Google Shape;1511;p64"/>
            <p:cNvSpPr txBox="1"/>
            <p:nvPr/>
          </p:nvSpPr>
          <p:spPr>
            <a:xfrm>
              <a:off x="7314025" y="5948815"/>
              <a:ext cx="299457"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4.6</a:t>
              </a:r>
              <a:endParaRPr b="0" i="0" sz="1600" u="none" cap="none" strike="noStrike">
                <a:solidFill>
                  <a:schemeClr val="lt2"/>
                </a:solidFill>
                <a:latin typeface="Arial"/>
                <a:ea typeface="Arial"/>
                <a:cs typeface="Arial"/>
                <a:sym typeface="Arial"/>
              </a:endParaRPr>
            </a:p>
          </p:txBody>
        </p:sp>
        <p:sp>
          <p:nvSpPr>
            <p:cNvPr id="1512" name="Google Shape;1512;p64"/>
            <p:cNvSpPr txBox="1"/>
            <p:nvPr/>
          </p:nvSpPr>
          <p:spPr>
            <a:xfrm>
              <a:off x="7585596" y="5855368"/>
              <a:ext cx="308819" cy="270989"/>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5.5</a:t>
              </a:r>
              <a:endParaRPr b="0" i="0" sz="1600" u="none" cap="none" strike="noStrike">
                <a:solidFill>
                  <a:schemeClr val="accent1"/>
                </a:solidFill>
                <a:latin typeface="Arial"/>
                <a:ea typeface="Arial"/>
                <a:cs typeface="Arial"/>
                <a:sym typeface="Arial"/>
              </a:endParaRPr>
            </a:p>
          </p:txBody>
        </p:sp>
        <p:sp>
          <p:nvSpPr>
            <p:cNvPr id="1513" name="Google Shape;1513;p64"/>
            <p:cNvSpPr txBox="1"/>
            <p:nvPr/>
          </p:nvSpPr>
          <p:spPr>
            <a:xfrm>
              <a:off x="7855630" y="5698071"/>
              <a:ext cx="309690"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6.6</a:t>
              </a:r>
              <a:endParaRPr b="0" i="0" sz="1600" u="none" cap="none" strike="noStrike">
                <a:solidFill>
                  <a:schemeClr val="accent6"/>
                </a:solidFill>
                <a:latin typeface="Arial"/>
                <a:ea typeface="Arial"/>
                <a:cs typeface="Arial"/>
                <a:sym typeface="Arial"/>
              </a:endParaRPr>
            </a:p>
          </p:txBody>
        </p:sp>
        <p:sp>
          <p:nvSpPr>
            <p:cNvPr id="1514" name="Google Shape;1514;p64"/>
            <p:cNvSpPr txBox="1"/>
            <p:nvPr/>
          </p:nvSpPr>
          <p:spPr>
            <a:xfrm>
              <a:off x="8377891" y="6019455"/>
              <a:ext cx="3357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4.2</a:t>
              </a:r>
              <a:endParaRPr b="0" i="0" sz="1600" u="none" cap="none" strike="noStrike">
                <a:solidFill>
                  <a:schemeClr val="lt2"/>
                </a:solidFill>
                <a:latin typeface="Arial"/>
                <a:ea typeface="Arial"/>
                <a:cs typeface="Arial"/>
                <a:sym typeface="Arial"/>
              </a:endParaRPr>
            </a:p>
          </p:txBody>
        </p:sp>
        <p:sp>
          <p:nvSpPr>
            <p:cNvPr id="1515" name="Google Shape;1515;p64"/>
            <p:cNvSpPr txBox="1"/>
            <p:nvPr/>
          </p:nvSpPr>
          <p:spPr>
            <a:xfrm>
              <a:off x="8640929" y="5872447"/>
              <a:ext cx="321886"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5.4</a:t>
              </a:r>
              <a:endParaRPr b="0" i="0" sz="1600" u="none" cap="none" strike="noStrike">
                <a:solidFill>
                  <a:schemeClr val="accent1"/>
                </a:solidFill>
                <a:latin typeface="Arial"/>
                <a:ea typeface="Arial"/>
                <a:cs typeface="Arial"/>
                <a:sym typeface="Arial"/>
              </a:endParaRPr>
            </a:p>
          </p:txBody>
        </p:sp>
        <p:sp>
          <p:nvSpPr>
            <p:cNvPr id="1516" name="Google Shape;1516;p64"/>
            <p:cNvSpPr txBox="1"/>
            <p:nvPr/>
          </p:nvSpPr>
          <p:spPr>
            <a:xfrm>
              <a:off x="8976587" y="5817259"/>
              <a:ext cx="275777"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5.9</a:t>
              </a:r>
              <a:endParaRPr b="0" i="0" sz="1600" u="none" cap="none" strike="noStrike">
                <a:solidFill>
                  <a:schemeClr val="accent6"/>
                </a:solidFill>
                <a:latin typeface="Arial"/>
                <a:ea typeface="Arial"/>
                <a:cs typeface="Arial"/>
                <a:sym typeface="Arial"/>
              </a:endParaRPr>
            </a:p>
          </p:txBody>
        </p:sp>
      </p:grpSp>
      <p:grpSp>
        <p:nvGrpSpPr>
          <p:cNvPr id="1517" name="Google Shape;1517;p64"/>
          <p:cNvGrpSpPr/>
          <p:nvPr/>
        </p:nvGrpSpPr>
        <p:grpSpPr>
          <a:xfrm>
            <a:off x="10465035" y="3109688"/>
            <a:ext cx="6530194" cy="5582720"/>
            <a:chOff x="16166856" y="3109688"/>
            <a:chExt cx="6235944" cy="5582720"/>
          </a:xfrm>
        </p:grpSpPr>
        <p:cxnSp>
          <p:nvCxnSpPr>
            <p:cNvPr id="1518" name="Google Shape;1518;p64"/>
            <p:cNvCxnSpPr/>
            <p:nvPr/>
          </p:nvCxnSpPr>
          <p:spPr>
            <a:xfrm>
              <a:off x="17148652" y="4017753"/>
              <a:ext cx="5139849" cy="0"/>
            </a:xfrm>
            <a:prstGeom prst="straightConnector1">
              <a:avLst/>
            </a:prstGeom>
            <a:noFill/>
            <a:ln cap="flat" cmpd="sng" w="12700">
              <a:solidFill>
                <a:srgbClr val="B3B3B3"/>
              </a:solidFill>
              <a:prstDash val="solid"/>
              <a:round/>
              <a:headEnd len="sm" w="sm" type="none"/>
              <a:tailEnd len="sm" w="sm" type="none"/>
            </a:ln>
          </p:spPr>
        </p:cxnSp>
        <p:cxnSp>
          <p:nvCxnSpPr>
            <p:cNvPr id="1519" name="Google Shape;1519;p64"/>
            <p:cNvCxnSpPr/>
            <p:nvPr/>
          </p:nvCxnSpPr>
          <p:spPr>
            <a:xfrm>
              <a:off x="17148650" y="4247655"/>
              <a:ext cx="5139850" cy="0"/>
            </a:xfrm>
            <a:prstGeom prst="straightConnector1">
              <a:avLst/>
            </a:prstGeom>
            <a:noFill/>
            <a:ln cap="flat" cmpd="sng" w="12700">
              <a:solidFill>
                <a:srgbClr val="B3B3B3"/>
              </a:solidFill>
              <a:prstDash val="solid"/>
              <a:round/>
              <a:headEnd len="sm" w="sm" type="none"/>
              <a:tailEnd len="sm" w="sm" type="none"/>
            </a:ln>
          </p:spPr>
        </p:cxnSp>
        <p:cxnSp>
          <p:nvCxnSpPr>
            <p:cNvPr id="1520" name="Google Shape;1520;p64"/>
            <p:cNvCxnSpPr/>
            <p:nvPr/>
          </p:nvCxnSpPr>
          <p:spPr>
            <a:xfrm>
              <a:off x="17148650" y="4626832"/>
              <a:ext cx="5158900" cy="0"/>
            </a:xfrm>
            <a:prstGeom prst="straightConnector1">
              <a:avLst/>
            </a:prstGeom>
            <a:noFill/>
            <a:ln cap="flat" cmpd="sng" w="12700">
              <a:solidFill>
                <a:srgbClr val="B3B3B3"/>
              </a:solidFill>
              <a:prstDash val="solid"/>
              <a:round/>
              <a:headEnd len="sm" w="sm" type="none"/>
              <a:tailEnd len="sm" w="sm" type="none"/>
            </a:ln>
          </p:spPr>
        </p:cxnSp>
        <p:cxnSp>
          <p:nvCxnSpPr>
            <p:cNvPr id="1521" name="Google Shape;1521;p64"/>
            <p:cNvCxnSpPr/>
            <p:nvPr/>
          </p:nvCxnSpPr>
          <p:spPr>
            <a:xfrm>
              <a:off x="17148652" y="3846303"/>
              <a:ext cx="5139849" cy="0"/>
            </a:xfrm>
            <a:prstGeom prst="straightConnector1">
              <a:avLst/>
            </a:prstGeom>
            <a:noFill/>
            <a:ln cap="flat" cmpd="sng" w="12700">
              <a:solidFill>
                <a:srgbClr val="B3B3B3"/>
              </a:solidFill>
              <a:prstDash val="solid"/>
              <a:round/>
              <a:headEnd len="sm" w="sm" type="none"/>
              <a:tailEnd len="sm" w="sm" type="none"/>
            </a:ln>
          </p:spPr>
        </p:cxnSp>
        <p:cxnSp>
          <p:nvCxnSpPr>
            <p:cNvPr id="1522" name="Google Shape;1522;p64"/>
            <p:cNvCxnSpPr/>
            <p:nvPr/>
          </p:nvCxnSpPr>
          <p:spPr>
            <a:xfrm rot="10800000">
              <a:off x="17134977" y="7601305"/>
              <a:ext cx="5267823" cy="0"/>
            </a:xfrm>
            <a:prstGeom prst="straightConnector1">
              <a:avLst/>
            </a:prstGeom>
            <a:noFill/>
            <a:ln cap="flat" cmpd="sng" w="25400">
              <a:solidFill>
                <a:srgbClr val="B3B3B3"/>
              </a:solidFill>
              <a:prstDash val="solid"/>
              <a:round/>
              <a:headEnd len="sm" w="sm" type="none"/>
              <a:tailEnd len="sm" w="sm" type="none"/>
            </a:ln>
          </p:spPr>
        </p:cxnSp>
        <p:sp>
          <p:nvSpPr>
            <p:cNvPr id="1523" name="Google Shape;1523;p64"/>
            <p:cNvSpPr txBox="1"/>
            <p:nvPr/>
          </p:nvSpPr>
          <p:spPr>
            <a:xfrm>
              <a:off x="16440266" y="3603465"/>
              <a:ext cx="708386"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800</a:t>
              </a:r>
              <a:endParaRPr b="0" i="0" sz="2000" u="none" cap="none" strike="noStrike">
                <a:solidFill>
                  <a:srgbClr val="868686"/>
                </a:solidFill>
                <a:latin typeface="Arial"/>
                <a:ea typeface="Arial"/>
                <a:cs typeface="Arial"/>
                <a:sym typeface="Arial"/>
              </a:endParaRPr>
            </a:p>
          </p:txBody>
        </p:sp>
        <p:sp>
          <p:nvSpPr>
            <p:cNvPr id="1524" name="Google Shape;1524;p64"/>
            <p:cNvSpPr txBox="1"/>
            <p:nvPr/>
          </p:nvSpPr>
          <p:spPr>
            <a:xfrm>
              <a:off x="16293244" y="4033765"/>
              <a:ext cx="855408"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400</a:t>
              </a:r>
              <a:endParaRPr b="0" i="0" sz="2000" u="none" cap="none" strike="noStrike">
                <a:solidFill>
                  <a:srgbClr val="868686"/>
                </a:solidFill>
                <a:latin typeface="Arial"/>
                <a:ea typeface="Arial"/>
                <a:cs typeface="Arial"/>
                <a:sym typeface="Arial"/>
              </a:endParaRPr>
            </a:p>
          </p:txBody>
        </p:sp>
        <p:sp>
          <p:nvSpPr>
            <p:cNvPr id="1525" name="Google Shape;1525;p64"/>
            <p:cNvSpPr txBox="1"/>
            <p:nvPr/>
          </p:nvSpPr>
          <p:spPr>
            <a:xfrm>
              <a:off x="16865966" y="7389456"/>
              <a:ext cx="282684"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526" name="Google Shape;1526;p64"/>
            <p:cNvSpPr txBox="1"/>
            <p:nvPr/>
          </p:nvSpPr>
          <p:spPr>
            <a:xfrm>
              <a:off x="17082280" y="7661935"/>
              <a:ext cx="1043931"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SVCRBF</a:t>
              </a:r>
              <a:endParaRPr b="0" i="0" sz="2000" u="none" cap="none" strike="noStrike">
                <a:solidFill>
                  <a:srgbClr val="868686"/>
                </a:solidFill>
                <a:latin typeface="Arial"/>
                <a:ea typeface="Arial"/>
                <a:cs typeface="Arial"/>
                <a:sym typeface="Arial"/>
              </a:endParaRPr>
            </a:p>
          </p:txBody>
        </p:sp>
        <p:sp>
          <p:nvSpPr>
            <p:cNvPr id="1527" name="Google Shape;1527;p64"/>
            <p:cNvSpPr txBox="1"/>
            <p:nvPr/>
          </p:nvSpPr>
          <p:spPr>
            <a:xfrm rot="-5400000">
              <a:off x="14792782" y="5534670"/>
              <a:ext cx="3182840" cy="434691"/>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GPU Speedup Over CPU</a:t>
              </a:r>
              <a:endParaRPr b="0" i="0" sz="2000" u="none" cap="none" strike="noStrike">
                <a:solidFill>
                  <a:srgbClr val="868686"/>
                </a:solidFill>
                <a:latin typeface="Arial"/>
                <a:ea typeface="Arial"/>
                <a:cs typeface="Arial"/>
                <a:sym typeface="Arial"/>
              </a:endParaRPr>
            </a:p>
          </p:txBody>
        </p:sp>
        <p:sp>
          <p:nvSpPr>
            <p:cNvPr id="1528" name="Google Shape;1528;p64"/>
            <p:cNvSpPr txBox="1"/>
            <p:nvPr/>
          </p:nvSpPr>
          <p:spPr>
            <a:xfrm>
              <a:off x="18711405" y="8286844"/>
              <a:ext cx="2033390" cy="405564"/>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Operation</a:t>
              </a:r>
              <a:endParaRPr b="0" i="0" sz="2000" u="none" cap="none" strike="noStrike">
                <a:solidFill>
                  <a:srgbClr val="868686"/>
                </a:solidFill>
                <a:latin typeface="Arial"/>
                <a:ea typeface="Arial"/>
                <a:cs typeface="Arial"/>
                <a:sym typeface="Arial"/>
              </a:endParaRPr>
            </a:p>
          </p:txBody>
        </p:sp>
        <p:grpSp>
          <p:nvGrpSpPr>
            <p:cNvPr id="1529" name="Google Shape;1529;p64"/>
            <p:cNvGrpSpPr/>
            <p:nvPr/>
          </p:nvGrpSpPr>
          <p:grpSpPr>
            <a:xfrm>
              <a:off x="18517321" y="3109688"/>
              <a:ext cx="2422823" cy="405611"/>
              <a:chOff x="9157034" y="3562021"/>
              <a:chExt cx="4511185" cy="408005"/>
            </a:xfrm>
          </p:grpSpPr>
          <p:sp>
            <p:nvSpPr>
              <p:cNvPr id="1530" name="Google Shape;1530;p64"/>
              <p:cNvSpPr txBox="1"/>
              <p:nvPr/>
            </p:nvSpPr>
            <p:spPr>
              <a:xfrm>
                <a:off x="9293008" y="3562026"/>
                <a:ext cx="126297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16K</a:t>
                </a:r>
                <a:endParaRPr b="0" i="0" sz="2000" u="none" cap="none" strike="noStrike">
                  <a:solidFill>
                    <a:srgbClr val="868686"/>
                  </a:solidFill>
                  <a:latin typeface="Arial"/>
                  <a:ea typeface="Arial"/>
                  <a:cs typeface="Arial"/>
                  <a:sym typeface="Arial"/>
                </a:endParaRPr>
              </a:p>
            </p:txBody>
          </p:sp>
          <p:sp>
            <p:nvSpPr>
              <p:cNvPr id="1531" name="Google Shape;1531;p64"/>
              <p:cNvSpPr txBox="1"/>
              <p:nvPr/>
            </p:nvSpPr>
            <p:spPr>
              <a:xfrm>
                <a:off x="10830259" y="3562026"/>
                <a:ext cx="126297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32K</a:t>
                </a:r>
                <a:endParaRPr b="0" i="0" sz="2000" u="none" cap="none" strike="noStrike">
                  <a:solidFill>
                    <a:srgbClr val="868686"/>
                  </a:solidFill>
                  <a:latin typeface="Arial"/>
                  <a:ea typeface="Arial"/>
                  <a:cs typeface="Arial"/>
                  <a:sym typeface="Arial"/>
                </a:endParaRPr>
              </a:p>
            </p:txBody>
          </p:sp>
          <p:sp>
            <p:nvSpPr>
              <p:cNvPr id="1532" name="Google Shape;1532;p64"/>
              <p:cNvSpPr/>
              <p:nvPr/>
            </p:nvSpPr>
            <p:spPr>
              <a:xfrm>
                <a:off x="9157034" y="3707474"/>
                <a:ext cx="235939" cy="1415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533" name="Google Shape;1533;p64"/>
              <p:cNvSpPr txBox="1"/>
              <p:nvPr/>
            </p:nvSpPr>
            <p:spPr>
              <a:xfrm>
                <a:off x="12335573" y="3562021"/>
                <a:ext cx="1332647"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64K</a:t>
                </a:r>
                <a:endParaRPr b="0" i="0" sz="2000" u="none" cap="none" strike="noStrike">
                  <a:solidFill>
                    <a:srgbClr val="868686"/>
                  </a:solidFill>
                  <a:latin typeface="Arial"/>
                  <a:ea typeface="Arial"/>
                  <a:cs typeface="Arial"/>
                  <a:sym typeface="Arial"/>
                </a:endParaRPr>
              </a:p>
            </p:txBody>
          </p:sp>
          <p:sp>
            <p:nvSpPr>
              <p:cNvPr id="1534" name="Google Shape;1534;p64"/>
              <p:cNvSpPr/>
              <p:nvPr/>
            </p:nvSpPr>
            <p:spPr>
              <a:xfrm>
                <a:off x="10680352" y="3707474"/>
                <a:ext cx="235939"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535" name="Google Shape;1535;p64"/>
              <p:cNvSpPr/>
              <p:nvPr/>
            </p:nvSpPr>
            <p:spPr>
              <a:xfrm>
                <a:off x="12170779" y="3707474"/>
                <a:ext cx="235939" cy="14151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grpSp>
        <p:sp>
          <p:nvSpPr>
            <p:cNvPr id="1536" name="Google Shape;1536;p64"/>
            <p:cNvSpPr/>
            <p:nvPr/>
          </p:nvSpPr>
          <p:spPr>
            <a:xfrm>
              <a:off x="18025102"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37" name="Google Shape;1537;p64"/>
            <p:cNvSpPr/>
            <p:nvPr/>
          </p:nvSpPr>
          <p:spPr>
            <a:xfrm>
              <a:off x="18296720" y="5517172"/>
              <a:ext cx="204192" cy="207657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38" name="Google Shape;1538;p64"/>
            <p:cNvSpPr/>
            <p:nvPr/>
          </p:nvSpPr>
          <p:spPr>
            <a:xfrm>
              <a:off x="19097641"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39" name="Google Shape;1539;p64"/>
            <p:cNvSpPr/>
            <p:nvPr/>
          </p:nvSpPr>
          <p:spPr>
            <a:xfrm>
              <a:off x="20162731"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40" name="Google Shape;1540;p64"/>
            <p:cNvSpPr/>
            <p:nvPr/>
          </p:nvSpPr>
          <p:spPr>
            <a:xfrm>
              <a:off x="21250169"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41" name="Google Shape;1541;p64"/>
            <p:cNvSpPr txBox="1"/>
            <p:nvPr/>
          </p:nvSpPr>
          <p:spPr>
            <a:xfrm>
              <a:off x="17158289" y="4621575"/>
              <a:ext cx="292069"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120</a:t>
              </a:r>
              <a:endParaRPr b="0" i="0" sz="1600" u="none" cap="none" strike="noStrike">
                <a:solidFill>
                  <a:schemeClr val="lt2"/>
                </a:solidFill>
                <a:latin typeface="Arial"/>
                <a:ea typeface="Arial"/>
                <a:cs typeface="Arial"/>
                <a:sym typeface="Arial"/>
              </a:endParaRPr>
            </a:p>
          </p:txBody>
        </p:sp>
        <p:sp>
          <p:nvSpPr>
            <p:cNvPr id="1542" name="Google Shape;1542;p64"/>
            <p:cNvSpPr txBox="1"/>
            <p:nvPr/>
          </p:nvSpPr>
          <p:spPr>
            <a:xfrm>
              <a:off x="18021289" y="7717354"/>
              <a:ext cx="1331705" cy="356797"/>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UMAP</a:t>
              </a:r>
              <a:endParaRPr b="0" i="0" sz="2000" u="none" cap="none" strike="noStrike">
                <a:solidFill>
                  <a:srgbClr val="868686"/>
                </a:solidFill>
                <a:latin typeface="Arial"/>
                <a:ea typeface="Arial"/>
                <a:cs typeface="Arial"/>
                <a:sym typeface="Arial"/>
              </a:endParaRPr>
            </a:p>
          </p:txBody>
        </p:sp>
        <p:sp>
          <p:nvSpPr>
            <p:cNvPr id="1543" name="Google Shape;1543;p64"/>
            <p:cNvSpPr txBox="1"/>
            <p:nvPr/>
          </p:nvSpPr>
          <p:spPr>
            <a:xfrm>
              <a:off x="19212967" y="7877969"/>
              <a:ext cx="990270"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SVC</a:t>
              </a:r>
              <a:br>
                <a:rPr b="0" i="0" lang="en-US" sz="1600" u="none" cap="none" strike="noStrike">
                  <a:solidFill>
                    <a:srgbClr val="868686"/>
                  </a:solidFill>
                  <a:latin typeface="Trebuchet MS"/>
                  <a:ea typeface="Trebuchet MS"/>
                  <a:cs typeface="Trebuchet MS"/>
                  <a:sym typeface="Trebuchet MS"/>
                </a:rPr>
              </a:br>
              <a:r>
                <a:rPr b="0" i="0" lang="en-US" sz="1600" u="none" cap="none" strike="noStrike">
                  <a:solidFill>
                    <a:srgbClr val="868686"/>
                  </a:solidFill>
                  <a:latin typeface="Trebuchet MS"/>
                  <a:ea typeface="Trebuchet MS"/>
                  <a:cs typeface="Trebuchet MS"/>
                  <a:sym typeface="Trebuchet MS"/>
                </a:rPr>
                <a:t>Linear</a:t>
              </a:r>
              <a:endParaRPr b="0" i="0" sz="2000" u="none" cap="none" strike="noStrike">
                <a:solidFill>
                  <a:srgbClr val="868686"/>
                </a:solidFill>
                <a:latin typeface="Arial"/>
                <a:ea typeface="Arial"/>
                <a:cs typeface="Arial"/>
                <a:sym typeface="Arial"/>
              </a:endParaRPr>
            </a:p>
          </p:txBody>
        </p:sp>
        <p:sp>
          <p:nvSpPr>
            <p:cNvPr id="1544" name="Google Shape;1544;p64"/>
            <p:cNvSpPr txBox="1"/>
            <p:nvPr/>
          </p:nvSpPr>
          <p:spPr>
            <a:xfrm>
              <a:off x="20271738" y="7661935"/>
              <a:ext cx="1058001"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DBSCAN</a:t>
              </a:r>
              <a:endParaRPr b="0" i="0" sz="2000" u="none" cap="none" strike="noStrike">
                <a:solidFill>
                  <a:srgbClr val="868686"/>
                </a:solidFill>
                <a:latin typeface="Arial"/>
                <a:ea typeface="Arial"/>
                <a:cs typeface="Arial"/>
                <a:sym typeface="Arial"/>
              </a:endParaRPr>
            </a:p>
          </p:txBody>
        </p:sp>
        <p:sp>
          <p:nvSpPr>
            <p:cNvPr id="1545" name="Google Shape;1545;p64"/>
            <p:cNvSpPr txBox="1"/>
            <p:nvPr/>
          </p:nvSpPr>
          <p:spPr>
            <a:xfrm>
              <a:off x="21521069" y="7661935"/>
              <a:ext cx="718778"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KNN</a:t>
              </a:r>
              <a:endParaRPr b="0" i="0" sz="2000" u="none" cap="none" strike="noStrike">
                <a:solidFill>
                  <a:srgbClr val="868686"/>
                </a:solidFill>
                <a:latin typeface="Arial"/>
                <a:ea typeface="Arial"/>
                <a:cs typeface="Arial"/>
                <a:sym typeface="Arial"/>
              </a:endParaRPr>
            </a:p>
          </p:txBody>
        </p:sp>
        <p:sp>
          <p:nvSpPr>
            <p:cNvPr id="1546" name="Google Shape;1546;p64"/>
            <p:cNvSpPr txBox="1"/>
            <p:nvPr/>
          </p:nvSpPr>
          <p:spPr>
            <a:xfrm>
              <a:off x="16293244" y="4418772"/>
              <a:ext cx="855408"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200</a:t>
              </a:r>
              <a:endParaRPr b="0" i="0" sz="2000" u="none" cap="none" strike="noStrike">
                <a:solidFill>
                  <a:srgbClr val="868686"/>
                </a:solidFill>
                <a:latin typeface="Arial"/>
                <a:ea typeface="Arial"/>
                <a:cs typeface="Arial"/>
                <a:sym typeface="Arial"/>
              </a:endParaRPr>
            </a:p>
          </p:txBody>
        </p:sp>
        <p:sp>
          <p:nvSpPr>
            <p:cNvPr id="1547" name="Google Shape;1547;p64"/>
            <p:cNvSpPr/>
            <p:nvPr/>
          </p:nvSpPr>
          <p:spPr>
            <a:xfrm>
              <a:off x="18567066" y="5165480"/>
              <a:ext cx="204192" cy="2428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48" name="Google Shape;1548;p64"/>
            <p:cNvSpPr/>
            <p:nvPr/>
          </p:nvSpPr>
          <p:spPr>
            <a:xfrm>
              <a:off x="18837409" y="4826977"/>
              <a:ext cx="204192" cy="27667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49" name="Google Shape;1549;p64"/>
            <p:cNvSpPr/>
            <p:nvPr/>
          </p:nvSpPr>
          <p:spPr>
            <a:xfrm>
              <a:off x="17216131" y="4910504"/>
              <a:ext cx="204192" cy="2683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0" name="Google Shape;1550;p64"/>
            <p:cNvSpPr/>
            <p:nvPr/>
          </p:nvSpPr>
          <p:spPr>
            <a:xfrm>
              <a:off x="17486477" y="4330211"/>
              <a:ext cx="204192" cy="326353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1" name="Google Shape;1551;p64"/>
            <p:cNvSpPr/>
            <p:nvPr/>
          </p:nvSpPr>
          <p:spPr>
            <a:xfrm>
              <a:off x="19348167" y="6044712"/>
              <a:ext cx="204192" cy="154903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2" name="Google Shape;1552;p64"/>
            <p:cNvSpPr/>
            <p:nvPr/>
          </p:nvSpPr>
          <p:spPr>
            <a:xfrm>
              <a:off x="19618513" y="5398477"/>
              <a:ext cx="204192" cy="2195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3" name="Google Shape;1553;p64"/>
            <p:cNvSpPr/>
            <p:nvPr/>
          </p:nvSpPr>
          <p:spPr>
            <a:xfrm>
              <a:off x="19888856" y="4747845"/>
              <a:ext cx="204192" cy="284589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4" name="Google Shape;1554;p64"/>
            <p:cNvSpPr/>
            <p:nvPr/>
          </p:nvSpPr>
          <p:spPr>
            <a:xfrm>
              <a:off x="20423575" y="6159012"/>
              <a:ext cx="204192" cy="143473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5" name="Google Shape;1555;p64"/>
            <p:cNvSpPr/>
            <p:nvPr/>
          </p:nvSpPr>
          <p:spPr>
            <a:xfrm>
              <a:off x="20693920" y="5693019"/>
              <a:ext cx="204192" cy="19007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6" name="Google Shape;1556;p64"/>
            <p:cNvSpPr/>
            <p:nvPr/>
          </p:nvSpPr>
          <p:spPr>
            <a:xfrm>
              <a:off x="20964264" y="5310554"/>
              <a:ext cx="204192" cy="228318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7" name="Google Shape;1557;p64"/>
            <p:cNvSpPr/>
            <p:nvPr/>
          </p:nvSpPr>
          <p:spPr>
            <a:xfrm>
              <a:off x="21517209" y="6717323"/>
              <a:ext cx="204192" cy="8764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8" name="Google Shape;1558;p64"/>
            <p:cNvSpPr/>
            <p:nvPr/>
          </p:nvSpPr>
          <p:spPr>
            <a:xfrm>
              <a:off x="21787555" y="6119445"/>
              <a:ext cx="204192" cy="14742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9" name="Google Shape;1559;p64"/>
            <p:cNvSpPr/>
            <p:nvPr/>
          </p:nvSpPr>
          <p:spPr>
            <a:xfrm>
              <a:off x="22057898" y="5398477"/>
              <a:ext cx="204192" cy="2195261"/>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60" name="Google Shape;1560;p64"/>
            <p:cNvSpPr txBox="1"/>
            <p:nvPr/>
          </p:nvSpPr>
          <p:spPr>
            <a:xfrm>
              <a:off x="17434809" y="4100309"/>
              <a:ext cx="303292" cy="21406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340</a:t>
              </a:r>
              <a:endParaRPr b="0" i="0" sz="1600" u="none" cap="none" strike="noStrike">
                <a:solidFill>
                  <a:schemeClr val="accent1"/>
                </a:solidFill>
                <a:latin typeface="Arial"/>
                <a:ea typeface="Arial"/>
                <a:cs typeface="Arial"/>
                <a:sym typeface="Arial"/>
              </a:endParaRPr>
            </a:p>
          </p:txBody>
        </p:sp>
        <p:sp>
          <p:nvSpPr>
            <p:cNvPr id="1561" name="Google Shape;1561;p64"/>
            <p:cNvSpPr txBox="1"/>
            <p:nvPr/>
          </p:nvSpPr>
          <p:spPr>
            <a:xfrm>
              <a:off x="18278980" y="5264058"/>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40</a:t>
              </a:r>
              <a:endParaRPr b="0" i="0" sz="1600" u="none" cap="none" strike="noStrike">
                <a:solidFill>
                  <a:schemeClr val="lt2"/>
                </a:solidFill>
                <a:latin typeface="Arial"/>
                <a:ea typeface="Arial"/>
                <a:cs typeface="Arial"/>
                <a:sym typeface="Arial"/>
              </a:endParaRPr>
            </a:p>
          </p:txBody>
        </p:sp>
        <p:sp>
          <p:nvSpPr>
            <p:cNvPr id="1562" name="Google Shape;1562;p64"/>
            <p:cNvSpPr txBox="1"/>
            <p:nvPr/>
          </p:nvSpPr>
          <p:spPr>
            <a:xfrm>
              <a:off x="18544230" y="4906074"/>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76</a:t>
              </a:r>
              <a:endParaRPr b="0" i="0" sz="1600" u="none" cap="none" strike="noStrike">
                <a:solidFill>
                  <a:schemeClr val="accent1"/>
                </a:solidFill>
                <a:latin typeface="Arial"/>
                <a:ea typeface="Arial"/>
                <a:cs typeface="Arial"/>
                <a:sym typeface="Arial"/>
              </a:endParaRPr>
            </a:p>
          </p:txBody>
        </p:sp>
        <p:sp>
          <p:nvSpPr>
            <p:cNvPr id="1563" name="Google Shape;1563;p64"/>
            <p:cNvSpPr txBox="1"/>
            <p:nvPr/>
          </p:nvSpPr>
          <p:spPr>
            <a:xfrm>
              <a:off x="18778283" y="4607636"/>
              <a:ext cx="291408" cy="213664"/>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140</a:t>
              </a:r>
              <a:endParaRPr b="0" i="0" sz="1600" u="none" cap="none" strike="noStrike">
                <a:solidFill>
                  <a:schemeClr val="accent6"/>
                </a:solidFill>
                <a:latin typeface="Arial"/>
                <a:ea typeface="Arial"/>
                <a:cs typeface="Arial"/>
                <a:sym typeface="Arial"/>
              </a:endParaRPr>
            </a:p>
          </p:txBody>
        </p:sp>
        <p:sp>
          <p:nvSpPr>
            <p:cNvPr id="1564" name="Google Shape;1564;p64"/>
            <p:cNvSpPr txBox="1"/>
            <p:nvPr/>
          </p:nvSpPr>
          <p:spPr>
            <a:xfrm>
              <a:off x="19317819" y="5784313"/>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15</a:t>
              </a:r>
              <a:endParaRPr b="0" i="0" sz="1600" u="none" cap="none" strike="noStrike">
                <a:solidFill>
                  <a:schemeClr val="lt2"/>
                </a:solidFill>
                <a:latin typeface="Arial"/>
                <a:ea typeface="Arial"/>
                <a:cs typeface="Arial"/>
                <a:sym typeface="Arial"/>
              </a:endParaRPr>
            </a:p>
          </p:txBody>
        </p:sp>
        <p:sp>
          <p:nvSpPr>
            <p:cNvPr id="1565" name="Google Shape;1565;p64"/>
            <p:cNvSpPr txBox="1"/>
            <p:nvPr/>
          </p:nvSpPr>
          <p:spPr>
            <a:xfrm>
              <a:off x="19587342" y="5134664"/>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50</a:t>
              </a:r>
              <a:endParaRPr b="0" i="0" sz="1600" u="none" cap="none" strike="noStrike">
                <a:solidFill>
                  <a:schemeClr val="accent1"/>
                </a:solidFill>
                <a:latin typeface="Arial"/>
                <a:ea typeface="Arial"/>
                <a:cs typeface="Arial"/>
                <a:sym typeface="Arial"/>
              </a:endParaRPr>
            </a:p>
          </p:txBody>
        </p:sp>
        <p:sp>
          <p:nvSpPr>
            <p:cNvPr id="1566" name="Google Shape;1566;p64"/>
            <p:cNvSpPr txBox="1"/>
            <p:nvPr/>
          </p:nvSpPr>
          <p:spPr>
            <a:xfrm>
              <a:off x="19813148" y="4511086"/>
              <a:ext cx="288240" cy="231725"/>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160</a:t>
              </a:r>
              <a:endParaRPr b="0" i="0" sz="1600" u="none" cap="none" strike="noStrike">
                <a:solidFill>
                  <a:schemeClr val="accent6"/>
                </a:solidFill>
                <a:latin typeface="Arial"/>
                <a:ea typeface="Arial"/>
                <a:cs typeface="Arial"/>
                <a:sym typeface="Arial"/>
              </a:endParaRPr>
            </a:p>
          </p:txBody>
        </p:sp>
        <p:sp>
          <p:nvSpPr>
            <p:cNvPr id="1567" name="Google Shape;1567;p64"/>
            <p:cNvSpPr txBox="1"/>
            <p:nvPr/>
          </p:nvSpPr>
          <p:spPr>
            <a:xfrm>
              <a:off x="20369316" y="5897459"/>
              <a:ext cx="286023"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12</a:t>
              </a:r>
              <a:endParaRPr b="0" i="0" sz="1600" u="none" cap="none" strike="noStrike">
                <a:solidFill>
                  <a:schemeClr val="lt2"/>
                </a:solidFill>
                <a:latin typeface="Arial"/>
                <a:ea typeface="Arial"/>
                <a:cs typeface="Arial"/>
                <a:sym typeface="Arial"/>
              </a:endParaRPr>
            </a:p>
          </p:txBody>
        </p:sp>
        <p:sp>
          <p:nvSpPr>
            <p:cNvPr id="1568" name="Google Shape;1568;p64"/>
            <p:cNvSpPr txBox="1"/>
            <p:nvPr/>
          </p:nvSpPr>
          <p:spPr>
            <a:xfrm>
              <a:off x="20669534" y="5423920"/>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29</a:t>
              </a:r>
              <a:endParaRPr b="0" i="0" sz="1600" u="none" cap="none" strike="noStrike">
                <a:solidFill>
                  <a:schemeClr val="accent1"/>
                </a:solidFill>
                <a:latin typeface="Arial"/>
                <a:ea typeface="Arial"/>
                <a:cs typeface="Arial"/>
                <a:sym typeface="Arial"/>
              </a:endParaRPr>
            </a:p>
          </p:txBody>
        </p:sp>
        <p:sp>
          <p:nvSpPr>
            <p:cNvPr id="1569" name="Google Shape;1569;p64"/>
            <p:cNvSpPr txBox="1"/>
            <p:nvPr/>
          </p:nvSpPr>
          <p:spPr>
            <a:xfrm>
              <a:off x="20941466" y="5091337"/>
              <a:ext cx="242115" cy="219217"/>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58</a:t>
              </a:r>
              <a:endParaRPr b="0" i="0" sz="1600" u="none" cap="none" strike="noStrike">
                <a:solidFill>
                  <a:schemeClr val="accent6"/>
                </a:solidFill>
                <a:latin typeface="Arial"/>
                <a:ea typeface="Arial"/>
                <a:cs typeface="Arial"/>
                <a:sym typeface="Arial"/>
              </a:endParaRPr>
            </a:p>
          </p:txBody>
        </p:sp>
        <p:sp>
          <p:nvSpPr>
            <p:cNvPr id="1570" name="Google Shape;1570;p64"/>
            <p:cNvSpPr txBox="1"/>
            <p:nvPr/>
          </p:nvSpPr>
          <p:spPr>
            <a:xfrm>
              <a:off x="21464484" y="6459383"/>
              <a:ext cx="288826"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3.8</a:t>
              </a:r>
              <a:endParaRPr b="0" i="0" sz="1600" u="none" cap="none" strike="noStrike">
                <a:solidFill>
                  <a:schemeClr val="lt2"/>
                </a:solidFill>
                <a:latin typeface="Arial"/>
                <a:ea typeface="Arial"/>
                <a:cs typeface="Arial"/>
                <a:sym typeface="Arial"/>
              </a:endParaRPr>
            </a:p>
          </p:txBody>
        </p:sp>
        <p:sp>
          <p:nvSpPr>
            <p:cNvPr id="1571" name="Google Shape;1571;p64"/>
            <p:cNvSpPr txBox="1"/>
            <p:nvPr/>
          </p:nvSpPr>
          <p:spPr>
            <a:xfrm>
              <a:off x="21751702" y="5850304"/>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13</a:t>
              </a:r>
              <a:endParaRPr b="0" i="0" sz="1600" u="none" cap="none" strike="noStrike">
                <a:solidFill>
                  <a:schemeClr val="accent1"/>
                </a:solidFill>
                <a:latin typeface="Arial"/>
                <a:ea typeface="Arial"/>
                <a:cs typeface="Arial"/>
                <a:sym typeface="Arial"/>
              </a:endParaRPr>
            </a:p>
          </p:txBody>
        </p:sp>
        <p:sp>
          <p:nvSpPr>
            <p:cNvPr id="1572" name="Google Shape;1572;p64"/>
            <p:cNvSpPr txBox="1"/>
            <p:nvPr/>
          </p:nvSpPr>
          <p:spPr>
            <a:xfrm>
              <a:off x="22027809" y="5187270"/>
              <a:ext cx="242115" cy="198975"/>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50</a:t>
              </a:r>
              <a:endParaRPr b="0" i="0" sz="1600" u="none" cap="none" strike="noStrike">
                <a:solidFill>
                  <a:schemeClr val="accent6"/>
                </a:solidFill>
                <a:latin typeface="Arial"/>
                <a:ea typeface="Arial"/>
                <a:cs typeface="Arial"/>
                <a:sym typeface="Arial"/>
              </a:endParaRPr>
            </a:p>
          </p:txBody>
        </p:sp>
        <p:sp>
          <p:nvSpPr>
            <p:cNvPr id="1573" name="Google Shape;1573;p64"/>
            <p:cNvSpPr txBox="1"/>
            <p:nvPr/>
          </p:nvSpPr>
          <p:spPr>
            <a:xfrm>
              <a:off x="16440266" y="3822015"/>
              <a:ext cx="708386"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600</a:t>
              </a:r>
              <a:endParaRPr b="0" i="0" sz="2000" u="none" cap="none" strike="noStrike">
                <a:solidFill>
                  <a:srgbClr val="868686"/>
                </a:solidFill>
                <a:latin typeface="Arial"/>
                <a:ea typeface="Arial"/>
                <a:cs typeface="Arial"/>
                <a:sym typeface="Arial"/>
              </a:endParaRPr>
            </a:p>
          </p:txBody>
        </p:sp>
        <p:sp>
          <p:nvSpPr>
            <p:cNvPr id="1574" name="Google Shape;1574;p64"/>
            <p:cNvSpPr/>
            <p:nvPr/>
          </p:nvSpPr>
          <p:spPr>
            <a:xfrm>
              <a:off x="17772227" y="3908181"/>
              <a:ext cx="204192" cy="368556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75" name="Google Shape;1575;p64"/>
            <p:cNvSpPr txBox="1"/>
            <p:nvPr/>
          </p:nvSpPr>
          <p:spPr>
            <a:xfrm>
              <a:off x="17714317" y="3690696"/>
              <a:ext cx="303292" cy="21406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730</a:t>
              </a:r>
              <a:endParaRPr b="0" i="0" sz="1600" u="none" cap="none" strike="noStrike">
                <a:solidFill>
                  <a:schemeClr val="accent6"/>
                </a:solidFill>
                <a:latin typeface="Arial"/>
                <a:ea typeface="Arial"/>
                <a:cs typeface="Arial"/>
                <a:sym typeface="Arial"/>
              </a:endParaRPr>
            </a:p>
          </p:txBody>
        </p:sp>
      </p:grpSp>
      <p:sp>
        <p:nvSpPr>
          <p:cNvPr id="1576" name="Google Shape;1576;p64"/>
          <p:cNvSpPr txBox="1"/>
          <p:nvPr/>
        </p:nvSpPr>
        <p:spPr>
          <a:xfrm>
            <a:off x="7876661" y="8804923"/>
            <a:ext cx="4537259" cy="757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Trebuchet MS"/>
              <a:buNone/>
            </a:pPr>
            <a:r>
              <a:rPr b="1" i="0" lang="en-US" sz="2000" u="none" cap="none" strike="noStrike">
                <a:solidFill>
                  <a:schemeClr val="accent4"/>
                </a:solidFill>
                <a:latin typeface="Trebuchet MS"/>
                <a:ea typeface="Trebuchet MS"/>
                <a:cs typeface="Trebuchet MS"/>
                <a:sym typeface="Trebuchet MS"/>
              </a:rPr>
              <a:t>1x V100 </a:t>
            </a:r>
            <a:r>
              <a:rPr b="0" i="0" lang="en-US" sz="2000" u="none" cap="none" strike="noStrike">
                <a:solidFill>
                  <a:schemeClr val="accent4"/>
                </a:solidFill>
                <a:latin typeface="Trebuchet MS"/>
                <a:ea typeface="Trebuchet MS"/>
                <a:cs typeface="Trebuchet MS"/>
                <a:sym typeface="Trebuchet MS"/>
              </a:rPr>
              <a:t>vs. </a:t>
            </a:r>
            <a:r>
              <a:rPr b="1" i="0" lang="en-US" sz="2000" u="none" cap="none" strike="noStrike">
                <a:solidFill>
                  <a:schemeClr val="accent4"/>
                </a:solidFill>
                <a:latin typeface="Trebuchet MS"/>
                <a:ea typeface="Trebuchet MS"/>
                <a:cs typeface="Trebuchet MS"/>
                <a:sym typeface="Trebuchet MS"/>
              </a:rPr>
              <a:t>2x 20 Core CPU</a:t>
            </a:r>
            <a:endParaRPr b="1" i="0" sz="3600" u="none" cap="none" strike="noStrike">
              <a:solidFill>
                <a:schemeClr val="accent4"/>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2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358" name="Google Shape;358;p2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What if We Could Keep Data on the GPU?</a:t>
            </a:r>
            <a:endParaRPr/>
          </a:p>
        </p:txBody>
      </p:sp>
      <p:sp>
        <p:nvSpPr>
          <p:cNvPr id="359" name="Google Shape;359;p20"/>
          <p:cNvSpPr/>
          <p:nvPr/>
        </p:nvSpPr>
        <p:spPr>
          <a:xfrm>
            <a:off x="12427156" y="4375933"/>
            <a:ext cx="1380779" cy="366813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360" name="Google Shape;360;p20"/>
          <p:cNvSpPr/>
          <p:nvPr/>
        </p:nvSpPr>
        <p:spPr>
          <a:xfrm>
            <a:off x="12287196" y="4729655"/>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361" name="Google Shape;361;p20"/>
          <p:cNvSpPr/>
          <p:nvPr/>
        </p:nvSpPr>
        <p:spPr>
          <a:xfrm>
            <a:off x="12287196" y="6495393"/>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362" name="Google Shape;362;p20"/>
          <p:cNvGrpSpPr/>
          <p:nvPr/>
        </p:nvGrpSpPr>
        <p:grpSpPr>
          <a:xfrm>
            <a:off x="4457564" y="4507686"/>
            <a:ext cx="3387118" cy="3385062"/>
            <a:chOff x="41147" y="4310438"/>
            <a:chExt cx="3387118" cy="3385062"/>
          </a:xfrm>
        </p:grpSpPr>
        <p:sp>
          <p:nvSpPr>
            <p:cNvPr id="363" name="Google Shape;363;p20"/>
            <p:cNvSpPr/>
            <p:nvPr/>
          </p:nvSpPr>
          <p:spPr>
            <a:xfrm>
              <a:off x="42251" y="4310995"/>
              <a:ext cx="3372012" cy="3372012"/>
            </a:xfrm>
            <a:custGeom>
              <a:rect b="b" l="l" r="r" t="t"/>
              <a:pathLst>
                <a:path extrusionOk="0" h="3372011" w="3372011">
                  <a:moveTo>
                    <a:pt x="3384348" y="3384348"/>
                  </a:moveTo>
                  <a:lnTo>
                    <a:pt x="0" y="3384348"/>
                  </a:lnTo>
                  <a:lnTo>
                    <a:pt x="0" y="0"/>
                  </a:lnTo>
                  <a:lnTo>
                    <a:pt x="3384348" y="0"/>
                  </a:lnTo>
                  <a:close/>
                </a:path>
              </a:pathLst>
            </a:custGeom>
            <a:noFill/>
            <a:ln cap="flat" cmpd="sng" w="104775">
              <a:solidFill>
                <a:srgbClr val="86868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64" name="Google Shape;364;p20"/>
            <p:cNvSpPr/>
            <p:nvPr/>
          </p:nvSpPr>
          <p:spPr>
            <a:xfrm>
              <a:off x="1118128" y="7387084"/>
              <a:ext cx="1213102" cy="308416"/>
            </a:xfrm>
            <a:custGeom>
              <a:rect b="b" l="l" r="r" t="t"/>
              <a:pathLst>
                <a:path extrusionOk="0" h="308415" w="1213101">
                  <a:moveTo>
                    <a:pt x="1231607" y="0"/>
                  </a:moveTo>
                  <a:lnTo>
                    <a:pt x="1231607" y="308416"/>
                  </a:lnTo>
                  <a:lnTo>
                    <a:pt x="0" y="308416"/>
                  </a:lnTo>
                  <a:lnTo>
                    <a:pt x="0"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65" name="Google Shape;365;p20"/>
            <p:cNvSpPr/>
            <p:nvPr/>
          </p:nvSpPr>
          <p:spPr>
            <a:xfrm>
              <a:off x="41147" y="5386338"/>
              <a:ext cx="308416" cy="1213102"/>
            </a:xfrm>
            <a:custGeom>
              <a:rect b="b" l="l" r="r" t="t"/>
              <a:pathLst>
                <a:path extrusionOk="0" h="1213101" w="308415">
                  <a:moveTo>
                    <a:pt x="308416" y="1231607"/>
                  </a:moveTo>
                  <a:lnTo>
                    <a:pt x="0" y="1231607"/>
                  </a:lnTo>
                  <a:lnTo>
                    <a:pt x="0" y="0"/>
                  </a:lnTo>
                  <a:lnTo>
                    <a:pt x="308416"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66" name="Google Shape;366;p20"/>
            <p:cNvSpPr/>
            <p:nvPr/>
          </p:nvSpPr>
          <p:spPr>
            <a:xfrm>
              <a:off x="1119806" y="4310438"/>
              <a:ext cx="1213102" cy="308416"/>
            </a:xfrm>
            <a:custGeom>
              <a:rect b="b" l="l" r="r" t="t"/>
              <a:pathLst>
                <a:path extrusionOk="0" h="308415" w="1213101">
                  <a:moveTo>
                    <a:pt x="0" y="308416"/>
                  </a:moveTo>
                  <a:lnTo>
                    <a:pt x="0" y="0"/>
                  </a:lnTo>
                  <a:lnTo>
                    <a:pt x="1231607" y="0"/>
                  </a:lnTo>
                  <a:lnTo>
                    <a:pt x="1231607" y="308416"/>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67" name="Google Shape;367;p20"/>
            <p:cNvSpPr/>
            <p:nvPr/>
          </p:nvSpPr>
          <p:spPr>
            <a:xfrm>
              <a:off x="3119849" y="5388003"/>
              <a:ext cx="308416" cy="1213102"/>
            </a:xfrm>
            <a:custGeom>
              <a:rect b="b" l="l" r="r" t="t"/>
              <a:pathLst>
                <a:path extrusionOk="0" h="1213101" w="308415">
                  <a:moveTo>
                    <a:pt x="0" y="0"/>
                  </a:moveTo>
                  <a:lnTo>
                    <a:pt x="308416" y="0"/>
                  </a:lnTo>
                  <a:lnTo>
                    <a:pt x="308416" y="1231607"/>
                  </a:lnTo>
                  <a:lnTo>
                    <a:pt x="0" y="1231607"/>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68" name="Google Shape;368;p20"/>
            <p:cNvSpPr/>
            <p:nvPr/>
          </p:nvSpPr>
          <p:spPr>
            <a:xfrm>
              <a:off x="1887831"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69" name="Google Shape;369;p20"/>
            <p:cNvSpPr/>
            <p:nvPr/>
          </p:nvSpPr>
          <p:spPr>
            <a:xfrm>
              <a:off x="657807"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70" name="Google Shape;370;p20"/>
            <p:cNvSpPr/>
            <p:nvPr/>
          </p:nvSpPr>
          <p:spPr>
            <a:xfrm>
              <a:off x="1887831"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71" name="Google Shape;371;p20"/>
            <p:cNvSpPr/>
            <p:nvPr/>
          </p:nvSpPr>
          <p:spPr>
            <a:xfrm>
              <a:off x="657807"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372" name="Google Shape;372;p20"/>
          <p:cNvSpPr/>
          <p:nvPr/>
        </p:nvSpPr>
        <p:spPr>
          <a:xfrm>
            <a:off x="7601240" y="5264776"/>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373" name="Google Shape;373;p20"/>
          <p:cNvSpPr/>
          <p:nvPr/>
        </p:nvSpPr>
        <p:spPr>
          <a:xfrm>
            <a:off x="7601240" y="7026100"/>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374" name="Google Shape;374;p20"/>
          <p:cNvSpPr txBox="1"/>
          <p:nvPr/>
        </p:nvSpPr>
        <p:spPr>
          <a:xfrm>
            <a:off x="3370324" y="5970056"/>
            <a:ext cx="1001338" cy="441043"/>
          </a:xfrm>
          <a:prstGeom prst="rect">
            <a:avLst/>
          </a:prstGeom>
          <a:solidFill>
            <a:srgbClr val="FFFFFF"/>
          </a:solid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CPU</a:t>
            </a:r>
            <a:endParaRPr b="0" i="0" sz="1100" u="none" cap="none" strike="noStrike">
              <a:solidFill>
                <a:schemeClr val="dk2"/>
              </a:solidFill>
              <a:latin typeface="Arial"/>
              <a:ea typeface="Arial"/>
              <a:cs typeface="Arial"/>
              <a:sym typeface="Arial"/>
            </a:endParaRPr>
          </a:p>
        </p:txBody>
      </p:sp>
      <p:sp>
        <p:nvSpPr>
          <p:cNvPr id="375" name="Google Shape;375;p20"/>
          <p:cNvSpPr/>
          <p:nvPr/>
        </p:nvSpPr>
        <p:spPr>
          <a:xfrm>
            <a:off x="8844251" y="5428344"/>
            <a:ext cx="2147908" cy="33653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Copy </a:t>
            </a:r>
            <a:r>
              <a:rPr b="0" i="0" lang="en-US" sz="1600" u="none" cap="none" strike="noStrike">
                <a:solidFill>
                  <a:srgbClr val="000000"/>
                </a:solidFill>
                <a:latin typeface="Arial"/>
                <a:ea typeface="Arial"/>
                <a:cs typeface="Arial"/>
                <a:sym typeface="Arial"/>
              </a:rPr>
              <a:t>&amp;</a:t>
            </a:r>
            <a:r>
              <a:rPr b="0" i="0" lang="en-US" sz="1600" u="none" cap="none" strike="noStrike">
                <a:solidFill>
                  <a:srgbClr val="000000"/>
                </a:solidFill>
                <a:latin typeface="Trebuchet MS"/>
                <a:ea typeface="Trebuchet MS"/>
                <a:cs typeface="Trebuchet MS"/>
                <a:sym typeface="Trebuchet MS"/>
              </a:rPr>
              <a:t> Convert</a:t>
            </a:r>
            <a:endParaRPr b="0" i="0" sz="1600" u="none" cap="none" strike="noStrike">
              <a:solidFill>
                <a:srgbClr val="000000"/>
              </a:solidFill>
              <a:latin typeface="Arial"/>
              <a:ea typeface="Arial"/>
              <a:cs typeface="Arial"/>
              <a:sym typeface="Arial"/>
            </a:endParaRPr>
          </a:p>
        </p:txBody>
      </p:sp>
      <p:sp>
        <p:nvSpPr>
          <p:cNvPr id="376" name="Google Shape;376;p20"/>
          <p:cNvSpPr/>
          <p:nvPr/>
        </p:nvSpPr>
        <p:spPr>
          <a:xfrm>
            <a:off x="8636291" y="6641924"/>
            <a:ext cx="2563828" cy="34302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Copy </a:t>
            </a:r>
            <a:r>
              <a:rPr b="0" i="0" lang="en-US" sz="1600" u="none" cap="none" strike="noStrike">
                <a:solidFill>
                  <a:srgbClr val="000000"/>
                </a:solidFill>
                <a:latin typeface="Arial"/>
                <a:ea typeface="Arial"/>
                <a:cs typeface="Arial"/>
                <a:sym typeface="Arial"/>
              </a:rPr>
              <a:t>&amp;</a:t>
            </a:r>
            <a:r>
              <a:rPr b="0" i="0" lang="en-US" sz="1600" u="none" cap="none" strike="noStrike">
                <a:solidFill>
                  <a:srgbClr val="000000"/>
                </a:solidFill>
                <a:latin typeface="Trebuchet MS"/>
                <a:ea typeface="Trebuchet MS"/>
                <a:cs typeface="Trebuchet MS"/>
                <a:sym typeface="Trebuchet MS"/>
              </a:rPr>
              <a:t> Convert</a:t>
            </a:r>
            <a:endParaRPr b="0" i="0" sz="1600" u="none" cap="none" strike="noStrike">
              <a:solidFill>
                <a:srgbClr val="000000"/>
              </a:solidFill>
              <a:latin typeface="Arial"/>
              <a:ea typeface="Arial"/>
              <a:cs typeface="Arial"/>
              <a:sym typeface="Arial"/>
            </a:endParaRPr>
          </a:p>
        </p:txBody>
      </p:sp>
      <p:cxnSp>
        <p:nvCxnSpPr>
          <p:cNvPr id="377" name="Google Shape;377;p20"/>
          <p:cNvCxnSpPr/>
          <p:nvPr/>
        </p:nvCxnSpPr>
        <p:spPr>
          <a:xfrm rot="10800000">
            <a:off x="6128530" y="5903497"/>
            <a:ext cx="0" cy="1006265"/>
          </a:xfrm>
          <a:prstGeom prst="straightConnector1">
            <a:avLst/>
          </a:prstGeom>
          <a:noFill/>
          <a:ln cap="flat" cmpd="sng" w="38100">
            <a:solidFill>
              <a:srgbClr val="868686"/>
            </a:solidFill>
            <a:prstDash val="solid"/>
            <a:round/>
            <a:headEnd len="sm" w="sm" type="none"/>
            <a:tailEnd len="lg" w="lg" type="triangle"/>
          </a:ln>
        </p:spPr>
      </p:cxnSp>
      <p:sp>
        <p:nvSpPr>
          <p:cNvPr id="378" name="Google Shape;378;p20"/>
          <p:cNvSpPr/>
          <p:nvPr/>
        </p:nvSpPr>
        <p:spPr>
          <a:xfrm>
            <a:off x="5108073" y="6107320"/>
            <a:ext cx="2100862" cy="171737"/>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dk2"/>
                </a:solidFill>
                <a:latin typeface="Trebuchet MS"/>
                <a:ea typeface="Trebuchet MS"/>
                <a:cs typeface="Trebuchet MS"/>
                <a:sym typeface="Trebuchet MS"/>
              </a:rPr>
              <a:t>Copy </a:t>
            </a:r>
            <a:r>
              <a:rPr b="0" i="0" lang="en-US" sz="1600" u="none" cap="none" strike="noStrike">
                <a:solidFill>
                  <a:schemeClr val="dk2"/>
                </a:solidFill>
                <a:latin typeface="Arial"/>
                <a:ea typeface="Arial"/>
                <a:cs typeface="Arial"/>
                <a:sym typeface="Arial"/>
              </a:rPr>
              <a:t>&amp;</a:t>
            </a:r>
            <a:r>
              <a:rPr b="0" i="0" lang="en-US" sz="1600" u="none" cap="none" strike="noStrike">
                <a:solidFill>
                  <a:schemeClr val="dk2"/>
                </a:solidFill>
                <a:latin typeface="Trebuchet MS"/>
                <a:ea typeface="Trebuchet MS"/>
                <a:cs typeface="Trebuchet MS"/>
                <a:sym typeface="Trebuchet MS"/>
              </a:rPr>
              <a:t> Convert</a:t>
            </a:r>
            <a:endParaRPr b="0" i="0" sz="1600" u="none" cap="none" strike="noStrike">
              <a:solidFill>
                <a:schemeClr val="dk2"/>
              </a:solidFill>
              <a:latin typeface="Arial"/>
              <a:ea typeface="Arial"/>
              <a:cs typeface="Arial"/>
              <a:sym typeface="Arial"/>
            </a:endParaRPr>
          </a:p>
        </p:txBody>
      </p:sp>
      <p:sp>
        <p:nvSpPr>
          <p:cNvPr id="379" name="Google Shape;379;p20"/>
          <p:cNvSpPr/>
          <p:nvPr/>
        </p:nvSpPr>
        <p:spPr>
          <a:xfrm>
            <a:off x="5251138" y="6525089"/>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cxnSp>
        <p:nvCxnSpPr>
          <p:cNvPr id="380" name="Google Shape;380;p20"/>
          <p:cNvCxnSpPr/>
          <p:nvPr/>
        </p:nvCxnSpPr>
        <p:spPr>
          <a:xfrm flipH="1" rot="10800000">
            <a:off x="7311077" y="8134482"/>
            <a:ext cx="5483400" cy="457200"/>
          </a:xfrm>
          <a:prstGeom prst="bentConnector3">
            <a:avLst>
              <a:gd fmla="val 99835" name="adj1"/>
            </a:avLst>
          </a:prstGeom>
          <a:noFill/>
          <a:ln cap="flat" cmpd="sng" w="38100">
            <a:solidFill>
              <a:schemeClr val="accent1"/>
            </a:solidFill>
            <a:prstDash val="solid"/>
            <a:round/>
            <a:headEnd len="sm" w="sm" type="none"/>
            <a:tailEnd len="lg" w="lg" type="triangle"/>
          </a:ln>
        </p:spPr>
      </p:cxnSp>
      <p:sp>
        <p:nvSpPr>
          <p:cNvPr id="381" name="Google Shape;381;p20"/>
          <p:cNvSpPr/>
          <p:nvPr/>
        </p:nvSpPr>
        <p:spPr>
          <a:xfrm>
            <a:off x="5248861" y="5317742"/>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cxnSp>
        <p:nvCxnSpPr>
          <p:cNvPr id="382" name="Google Shape;382;p20"/>
          <p:cNvCxnSpPr/>
          <p:nvPr/>
        </p:nvCxnSpPr>
        <p:spPr>
          <a:xfrm>
            <a:off x="7311077" y="3830603"/>
            <a:ext cx="5486400" cy="365700"/>
          </a:xfrm>
          <a:prstGeom prst="bentConnector3">
            <a:avLst>
              <a:gd fmla="val 99783" name="adj1"/>
            </a:avLst>
          </a:prstGeom>
          <a:noFill/>
          <a:ln cap="flat" cmpd="sng" w="38100">
            <a:solidFill>
              <a:schemeClr val="accent1"/>
            </a:solidFill>
            <a:prstDash val="solid"/>
            <a:round/>
            <a:headEnd len="lg" w="lg" type="triangle"/>
            <a:tailEnd len="sm" w="sm" type="none"/>
          </a:ln>
        </p:spPr>
      </p:cxnSp>
      <p:sp>
        <p:nvSpPr>
          <p:cNvPr id="383" name="Google Shape;383;p20"/>
          <p:cNvSpPr/>
          <p:nvPr/>
        </p:nvSpPr>
        <p:spPr>
          <a:xfrm>
            <a:off x="9029729" y="3451109"/>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Read Data</a:t>
            </a:r>
            <a:endParaRPr b="0" i="0" sz="1600" u="none" cap="none" strike="noStrike">
              <a:solidFill>
                <a:srgbClr val="000000"/>
              </a:solidFill>
              <a:latin typeface="Arial"/>
              <a:ea typeface="Arial"/>
              <a:cs typeface="Arial"/>
              <a:sym typeface="Arial"/>
            </a:endParaRPr>
          </a:p>
        </p:txBody>
      </p:sp>
      <p:sp>
        <p:nvSpPr>
          <p:cNvPr id="384" name="Google Shape;384;p20"/>
          <p:cNvSpPr/>
          <p:nvPr/>
        </p:nvSpPr>
        <p:spPr>
          <a:xfrm>
            <a:off x="9029729" y="8674063"/>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Load Data</a:t>
            </a:r>
            <a:endParaRPr b="0" i="0" sz="1600" u="none" cap="none" strike="noStrike">
              <a:solidFill>
                <a:srgbClr val="000000"/>
              </a:solidFill>
              <a:latin typeface="Arial"/>
              <a:ea typeface="Arial"/>
              <a:cs typeface="Arial"/>
              <a:sym typeface="Arial"/>
            </a:endParaRPr>
          </a:p>
        </p:txBody>
      </p:sp>
      <p:sp>
        <p:nvSpPr>
          <p:cNvPr id="385" name="Google Shape;385;p20"/>
          <p:cNvSpPr/>
          <p:nvPr/>
        </p:nvSpPr>
        <p:spPr>
          <a:xfrm>
            <a:off x="5248861" y="3546371"/>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sp>
        <p:nvSpPr>
          <p:cNvPr id="386" name="Google Shape;386;p20"/>
          <p:cNvSpPr/>
          <p:nvPr/>
        </p:nvSpPr>
        <p:spPr>
          <a:xfrm>
            <a:off x="5248861" y="8293755"/>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sp>
        <p:nvSpPr>
          <p:cNvPr id="387" name="Google Shape;387;p20"/>
          <p:cNvSpPr txBox="1"/>
          <p:nvPr/>
        </p:nvSpPr>
        <p:spPr>
          <a:xfrm>
            <a:off x="13867720" y="5970056"/>
            <a:ext cx="1049955" cy="441043"/>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GPU</a:t>
            </a:r>
            <a:endParaRPr b="0" i="0" sz="2000" u="none" cap="none" strike="noStrike">
              <a:solidFill>
                <a:schemeClr val="dk2"/>
              </a:solidFill>
              <a:latin typeface="Trebuchet MS"/>
              <a:ea typeface="Trebuchet MS"/>
              <a:cs typeface="Trebuchet MS"/>
              <a:sym typeface="Trebuchet MS"/>
            </a:endParaRPr>
          </a:p>
        </p:txBody>
      </p:sp>
      <p:cxnSp>
        <p:nvCxnSpPr>
          <p:cNvPr id="388" name="Google Shape;388;p20"/>
          <p:cNvCxnSpPr/>
          <p:nvPr/>
        </p:nvCxnSpPr>
        <p:spPr>
          <a:xfrm>
            <a:off x="7443261" y="5329317"/>
            <a:ext cx="4702811" cy="0"/>
          </a:xfrm>
          <a:prstGeom prst="straightConnector1">
            <a:avLst/>
          </a:prstGeom>
          <a:noFill/>
          <a:ln cap="flat" cmpd="sng" w="38100">
            <a:solidFill>
              <a:srgbClr val="868686"/>
            </a:solidFill>
            <a:prstDash val="solid"/>
            <a:round/>
            <a:headEnd len="lg" w="lg" type="none"/>
            <a:tailEnd len="lg" w="lg" type="triangle"/>
          </a:ln>
        </p:spPr>
      </p:cxnSp>
      <p:grpSp>
        <p:nvGrpSpPr>
          <p:cNvPr id="389" name="Google Shape;389;p20"/>
          <p:cNvGrpSpPr/>
          <p:nvPr/>
        </p:nvGrpSpPr>
        <p:grpSpPr>
          <a:xfrm>
            <a:off x="12278144" y="4781002"/>
            <a:ext cx="1102936" cy="1108006"/>
            <a:chOff x="15478450" y="3449957"/>
            <a:chExt cx="1657350" cy="1664968"/>
          </a:xfrm>
        </p:grpSpPr>
        <p:sp>
          <p:nvSpPr>
            <p:cNvPr id="390" name="Google Shape;390;p20"/>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91" name="Google Shape;391;p20"/>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92" name="Google Shape;392;p20"/>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93" name="Google Shape;393;p20"/>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94" name="Google Shape;394;p20"/>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95" name="Google Shape;395;p20"/>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96" name="Google Shape;396;p20"/>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97" name="Google Shape;397;p20"/>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98" name="Google Shape;398;p20"/>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99" name="Google Shape;399;p20"/>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0" name="Google Shape;400;p20"/>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1" name="Google Shape;401;p20"/>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2" name="Google Shape;402;p20"/>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3" name="Google Shape;403;p20"/>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4" name="Google Shape;404;p20"/>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5" name="Google Shape;405;p20"/>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6" name="Google Shape;406;p20"/>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7" name="Google Shape;407;p20"/>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8" name="Google Shape;408;p20"/>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9" name="Google Shape;409;p20"/>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0" name="Google Shape;410;p20"/>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1" name="Google Shape;411;p20"/>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2" name="Google Shape;412;p20"/>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3" name="Google Shape;413;p20"/>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4" name="Google Shape;414;p20"/>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5" name="Google Shape;415;p20"/>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6" name="Google Shape;416;p20"/>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7" name="Google Shape;417;p20"/>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8" name="Google Shape;418;p20"/>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9" name="Google Shape;419;p20"/>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0" name="Google Shape;420;p20"/>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1" name="Google Shape;421;p20"/>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2" name="Google Shape;422;p20"/>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3" name="Google Shape;423;p20"/>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4" name="Google Shape;424;p20"/>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5" name="Google Shape;425;p20"/>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6" name="Google Shape;426;p20"/>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7" name="Google Shape;427;p20"/>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8" name="Google Shape;428;p20"/>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9" name="Google Shape;429;p20"/>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0" name="Google Shape;430;p20"/>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1" name="Google Shape;431;p20"/>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2" name="Google Shape;432;p20"/>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3" name="Google Shape;433;p20"/>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4" name="Google Shape;434;p20"/>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5" name="Google Shape;435;p20"/>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6" name="Google Shape;436;p20"/>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7" name="Google Shape;437;p20"/>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8" name="Google Shape;438;p20"/>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9" name="Google Shape;439;p20"/>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0" name="Google Shape;440;p20"/>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1" name="Google Shape;441;p20"/>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2" name="Google Shape;442;p20"/>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3" name="Google Shape;443;p20"/>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4" name="Google Shape;444;p20"/>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5" name="Google Shape;445;p20"/>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6" name="Google Shape;446;p20"/>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7" name="Google Shape;447;p20"/>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8" name="Google Shape;448;p20"/>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9" name="Google Shape;449;p20"/>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0" name="Google Shape;450;p20"/>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1" name="Google Shape;451;p20"/>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2" name="Google Shape;452;p20"/>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3" name="Google Shape;453;p20"/>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4" name="Google Shape;454;p20"/>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5" name="Google Shape;455;p20"/>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6" name="Google Shape;456;p20"/>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7" name="Google Shape;457;p20"/>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8" name="Google Shape;458;p20"/>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9" name="Google Shape;459;p20"/>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0" name="Google Shape;460;p20"/>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1" name="Google Shape;461;p20"/>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2" name="Google Shape;462;p20"/>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3" name="Google Shape;463;p20"/>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4" name="Google Shape;464;p20"/>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5" name="Google Shape;465;p20"/>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6" name="Google Shape;466;p20"/>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7" name="Google Shape;467;p20"/>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8" name="Google Shape;468;p20"/>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9" name="Google Shape;469;p20"/>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0" name="Google Shape;470;p20"/>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1" name="Google Shape;471;p20"/>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2" name="Google Shape;472;p20"/>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3" name="Google Shape;473;p20"/>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4" name="Google Shape;474;p20"/>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5" name="Google Shape;475;p20"/>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grpSp>
        <p:nvGrpSpPr>
          <p:cNvPr id="476" name="Google Shape;476;p20"/>
          <p:cNvGrpSpPr/>
          <p:nvPr/>
        </p:nvGrpSpPr>
        <p:grpSpPr>
          <a:xfrm>
            <a:off x="12278144" y="6544715"/>
            <a:ext cx="1102936" cy="1108006"/>
            <a:chOff x="15478450" y="3449957"/>
            <a:chExt cx="1657350" cy="1664968"/>
          </a:xfrm>
        </p:grpSpPr>
        <p:sp>
          <p:nvSpPr>
            <p:cNvPr id="477" name="Google Shape;477;p20"/>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8" name="Google Shape;478;p20"/>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9" name="Google Shape;479;p20"/>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0" name="Google Shape;480;p20"/>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1" name="Google Shape;481;p20"/>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2" name="Google Shape;482;p20"/>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3" name="Google Shape;483;p20"/>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4" name="Google Shape;484;p20"/>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5" name="Google Shape;485;p20"/>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6" name="Google Shape;486;p20"/>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7" name="Google Shape;487;p20"/>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8" name="Google Shape;488;p20"/>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9" name="Google Shape;489;p20"/>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0" name="Google Shape;490;p20"/>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1" name="Google Shape;491;p20"/>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2" name="Google Shape;492;p20"/>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3" name="Google Shape;493;p20"/>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4" name="Google Shape;494;p20"/>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5" name="Google Shape;495;p20"/>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6" name="Google Shape;496;p20"/>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7" name="Google Shape;497;p20"/>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8" name="Google Shape;498;p20"/>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9" name="Google Shape;499;p20"/>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0" name="Google Shape;500;p20"/>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1" name="Google Shape;501;p20"/>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2" name="Google Shape;502;p20"/>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3" name="Google Shape;503;p20"/>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4" name="Google Shape;504;p20"/>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5" name="Google Shape;505;p20"/>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6" name="Google Shape;506;p20"/>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7" name="Google Shape;507;p20"/>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8" name="Google Shape;508;p20"/>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9" name="Google Shape;509;p20"/>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0" name="Google Shape;510;p20"/>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1" name="Google Shape;511;p20"/>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2" name="Google Shape;512;p20"/>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3" name="Google Shape;513;p20"/>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4" name="Google Shape;514;p20"/>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5" name="Google Shape;515;p20"/>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6" name="Google Shape;516;p20"/>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7" name="Google Shape;517;p20"/>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8" name="Google Shape;518;p20"/>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9" name="Google Shape;519;p20"/>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0" name="Google Shape;520;p20"/>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1" name="Google Shape;521;p20"/>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2" name="Google Shape;522;p20"/>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3" name="Google Shape;523;p20"/>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4" name="Google Shape;524;p20"/>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5" name="Google Shape;525;p20"/>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6" name="Google Shape;526;p20"/>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7" name="Google Shape;527;p20"/>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8" name="Google Shape;528;p20"/>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9" name="Google Shape;529;p20"/>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0" name="Google Shape;530;p20"/>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1" name="Google Shape;531;p20"/>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2" name="Google Shape;532;p20"/>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3" name="Google Shape;533;p20"/>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4" name="Google Shape;534;p20"/>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5" name="Google Shape;535;p20"/>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6" name="Google Shape;536;p20"/>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7" name="Google Shape;537;p20"/>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8" name="Google Shape;538;p20"/>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9" name="Google Shape;539;p20"/>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0" name="Google Shape;540;p20"/>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1" name="Google Shape;541;p20"/>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2" name="Google Shape;542;p20"/>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3" name="Google Shape;543;p20"/>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4" name="Google Shape;544;p20"/>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5" name="Google Shape;545;p20"/>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6" name="Google Shape;546;p20"/>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7" name="Google Shape;547;p20"/>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8" name="Google Shape;548;p20"/>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9" name="Google Shape;549;p20"/>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0" name="Google Shape;550;p20"/>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1" name="Google Shape;551;p20"/>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2" name="Google Shape;552;p20"/>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3" name="Google Shape;553;p20"/>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4" name="Google Shape;554;p20"/>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5" name="Google Shape;555;p20"/>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6" name="Google Shape;556;p20"/>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7" name="Google Shape;557;p20"/>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8" name="Google Shape;558;p20"/>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9" name="Google Shape;559;p20"/>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0" name="Google Shape;560;p20"/>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1" name="Google Shape;561;p20"/>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2" name="Google Shape;562;p20"/>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563" name="Google Shape;563;p20"/>
          <p:cNvSpPr/>
          <p:nvPr/>
        </p:nvSpPr>
        <p:spPr>
          <a:xfrm>
            <a:off x="12417763" y="5108916"/>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sp>
        <p:nvSpPr>
          <p:cNvPr id="564" name="Google Shape;564;p20"/>
          <p:cNvSpPr/>
          <p:nvPr/>
        </p:nvSpPr>
        <p:spPr>
          <a:xfrm>
            <a:off x="12417763" y="6874450"/>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cxnSp>
        <p:nvCxnSpPr>
          <p:cNvPr id="565" name="Google Shape;565;p20"/>
          <p:cNvCxnSpPr/>
          <p:nvPr/>
        </p:nvCxnSpPr>
        <p:spPr>
          <a:xfrm>
            <a:off x="7443261" y="7083720"/>
            <a:ext cx="4702811" cy="0"/>
          </a:xfrm>
          <a:prstGeom prst="straightConnector1">
            <a:avLst/>
          </a:prstGeom>
          <a:noFill/>
          <a:ln cap="flat" cmpd="sng" w="38100">
            <a:solidFill>
              <a:srgbClr val="868686"/>
            </a:solidFill>
            <a:prstDash val="solid"/>
            <a:round/>
            <a:headEnd len="lg" w="lg" type="triangle"/>
            <a:tailEnd len="sm" w="sm" type="none"/>
          </a:ln>
        </p:spPr>
      </p:cxnSp>
      <p:sp>
        <p:nvSpPr>
          <p:cNvPr id="566" name="Google Shape;566;p20"/>
          <p:cNvSpPr txBox="1"/>
          <p:nvPr/>
        </p:nvSpPr>
        <p:spPr>
          <a:xfrm>
            <a:off x="12731182" y="7698415"/>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Trebuchet MS"/>
              <a:ea typeface="Trebuchet MS"/>
              <a:cs typeface="Trebuchet MS"/>
              <a:sym typeface="Trebuchet MS"/>
            </a:endParaRPr>
          </a:p>
        </p:txBody>
      </p:sp>
      <p:sp>
        <p:nvSpPr>
          <p:cNvPr id="567" name="Google Shape;567;p20"/>
          <p:cNvSpPr txBox="1"/>
          <p:nvPr/>
        </p:nvSpPr>
        <p:spPr>
          <a:xfrm>
            <a:off x="12731182" y="4359013"/>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Trebuchet MS"/>
              <a:ea typeface="Trebuchet MS"/>
              <a:cs typeface="Trebuchet MS"/>
              <a:sym typeface="Trebuchet MS"/>
            </a:endParaRPr>
          </a:p>
        </p:txBody>
      </p:sp>
      <p:sp>
        <p:nvSpPr>
          <p:cNvPr id="568" name="Google Shape;568;p20"/>
          <p:cNvSpPr txBox="1"/>
          <p:nvPr/>
        </p:nvSpPr>
        <p:spPr>
          <a:xfrm>
            <a:off x="9258857" y="5415786"/>
            <a:ext cx="1049955" cy="44104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4000" u="none" cap="none" strike="noStrike">
                <a:solidFill>
                  <a:srgbClr val="FF0000"/>
                </a:solidFill>
                <a:latin typeface="Trebuchet MS"/>
                <a:ea typeface="Trebuchet MS"/>
                <a:cs typeface="Trebuchet MS"/>
                <a:sym typeface="Trebuchet MS"/>
              </a:rPr>
              <a:t>X</a:t>
            </a:r>
            <a:endParaRPr b="0" i="0" sz="4000" u="none" cap="none" strike="noStrike">
              <a:solidFill>
                <a:srgbClr val="FF0000"/>
              </a:solidFill>
              <a:latin typeface="Trebuchet MS"/>
              <a:ea typeface="Trebuchet MS"/>
              <a:cs typeface="Trebuchet MS"/>
              <a:sym typeface="Trebuchet MS"/>
            </a:endParaRPr>
          </a:p>
        </p:txBody>
      </p:sp>
      <p:sp>
        <p:nvSpPr>
          <p:cNvPr id="569" name="Google Shape;569;p20"/>
          <p:cNvSpPr txBox="1"/>
          <p:nvPr/>
        </p:nvSpPr>
        <p:spPr>
          <a:xfrm>
            <a:off x="9258857" y="6645444"/>
            <a:ext cx="1049955" cy="44104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4000" u="none" cap="none" strike="noStrike">
                <a:solidFill>
                  <a:srgbClr val="FF0000"/>
                </a:solidFill>
                <a:latin typeface="Trebuchet MS"/>
                <a:ea typeface="Trebuchet MS"/>
                <a:cs typeface="Trebuchet MS"/>
                <a:sym typeface="Trebuchet MS"/>
              </a:rPr>
              <a:t>X</a:t>
            </a:r>
            <a:endParaRPr b="0" i="0" sz="4000" u="none" cap="none" strike="noStrike">
              <a:solidFill>
                <a:srgbClr val="FF0000"/>
              </a:solidFill>
              <a:latin typeface="Trebuchet MS"/>
              <a:ea typeface="Trebuchet MS"/>
              <a:cs typeface="Trebuchet MS"/>
              <a:sym typeface="Trebuchet MS"/>
            </a:endParaRPr>
          </a:p>
        </p:txBody>
      </p:sp>
      <p:sp>
        <p:nvSpPr>
          <p:cNvPr id="570" name="Google Shape;570;p20"/>
          <p:cNvSpPr txBox="1"/>
          <p:nvPr/>
        </p:nvSpPr>
        <p:spPr>
          <a:xfrm>
            <a:off x="5619696" y="6068195"/>
            <a:ext cx="1049955" cy="44104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4000" u="none" cap="none" strike="noStrike">
                <a:solidFill>
                  <a:srgbClr val="FF0000"/>
                </a:solidFill>
                <a:latin typeface="Trebuchet MS"/>
                <a:ea typeface="Trebuchet MS"/>
                <a:cs typeface="Trebuchet MS"/>
                <a:sym typeface="Trebuchet MS"/>
              </a:rPr>
              <a:t>X</a:t>
            </a:r>
            <a:endParaRPr b="0" i="0" sz="4000" u="none" cap="none" strike="noStrike">
              <a:solidFill>
                <a:srgbClr val="FF0000"/>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sp>
        <p:nvSpPr>
          <p:cNvPr id="1582" name="Google Shape;1582;p6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Forest Inference</a:t>
            </a:r>
            <a:endParaRPr/>
          </a:p>
        </p:txBody>
      </p:sp>
      <p:sp>
        <p:nvSpPr>
          <p:cNvPr id="1583" name="Google Shape;1583;p65"/>
          <p:cNvSpPr txBox="1"/>
          <p:nvPr>
            <p:ph idx="1" type="body"/>
          </p:nvPr>
        </p:nvSpPr>
        <p:spPr>
          <a:xfrm>
            <a:off x="861250" y="3505059"/>
            <a:ext cx="8679903"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indent="-288401" lvl="1" marL="1240921" rtl="0" algn="l">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indent="-288401" lvl="1" marL="1240921" rtl="0" algn="l">
              <a:lnSpc>
                <a:spcPct val="90000"/>
              </a:lnSpc>
              <a:spcBef>
                <a:spcPts val="3000"/>
              </a:spcBef>
              <a:spcAft>
                <a:spcPts val="0"/>
              </a:spcAft>
              <a:buSzPts val="1600"/>
              <a:buChar char="🞂"/>
            </a:pPr>
            <a:r>
              <a:rPr lang="en-US"/>
              <a:t>Lightweight Python API</a:t>
            </a:r>
            <a:endParaRPr/>
          </a:p>
          <a:p>
            <a:pPr indent="-288401" lvl="1" marL="1240921" rtl="0" algn="l">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indent="-288401" lvl="1" marL="1240921" rtl="0" algn="l">
              <a:lnSpc>
                <a:spcPct val="90000"/>
              </a:lnSpc>
              <a:spcBef>
                <a:spcPts val="3000"/>
              </a:spcBef>
              <a:spcAft>
                <a:spcPts val="0"/>
              </a:spcAft>
              <a:buSzPts val="1600"/>
              <a:buChar char="🞂"/>
            </a:pPr>
            <a:r>
              <a:rPr lang="en-US"/>
              <a:t>Over 100 million forest inferences </a:t>
            </a:r>
            <a:endParaRPr/>
          </a:p>
        </p:txBody>
      </p:sp>
      <p:sp>
        <p:nvSpPr>
          <p:cNvPr id="1584" name="Google Shape;1584;p6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Taking Models From Training to Production</a:t>
            </a:r>
            <a:endParaRPr/>
          </a:p>
          <a:p>
            <a:pPr indent="0" lvl="0" marL="0" rtl="0" algn="ctr">
              <a:lnSpc>
                <a:spcPct val="90000"/>
              </a:lnSpc>
              <a:spcBef>
                <a:spcPts val="3000"/>
              </a:spcBef>
              <a:spcAft>
                <a:spcPts val="0"/>
              </a:spcAft>
              <a:buSzPts val="3000"/>
              <a:buFont typeface="Trebuchet MS"/>
              <a:buNone/>
            </a:pPr>
            <a:r>
              <a:t/>
            </a:r>
            <a:endParaRPr/>
          </a:p>
        </p:txBody>
      </p:sp>
      <p:grpSp>
        <p:nvGrpSpPr>
          <p:cNvPr id="1585" name="Google Shape;1585;p65"/>
          <p:cNvGrpSpPr/>
          <p:nvPr/>
        </p:nvGrpSpPr>
        <p:grpSpPr>
          <a:xfrm>
            <a:off x="9244699" y="3619204"/>
            <a:ext cx="7831937" cy="5360277"/>
            <a:chOff x="9244699" y="3230340"/>
            <a:chExt cx="7831937" cy="5360277"/>
          </a:xfrm>
        </p:grpSpPr>
        <p:cxnSp>
          <p:nvCxnSpPr>
            <p:cNvPr id="1586" name="Google Shape;1586;p65"/>
            <p:cNvCxnSpPr>
              <a:stCxn id="1587" idx="3"/>
            </p:cNvCxnSpPr>
            <p:nvPr/>
          </p:nvCxnSpPr>
          <p:spPr>
            <a:xfrm>
              <a:off x="10361567" y="4340572"/>
              <a:ext cx="6467700" cy="0"/>
            </a:xfrm>
            <a:prstGeom prst="straightConnector1">
              <a:avLst/>
            </a:prstGeom>
            <a:noFill/>
            <a:ln cap="flat" cmpd="sng" w="12700">
              <a:solidFill>
                <a:srgbClr val="B3B3B3"/>
              </a:solidFill>
              <a:prstDash val="solid"/>
              <a:round/>
              <a:headEnd len="sm" w="sm" type="none"/>
              <a:tailEnd len="sm" w="sm" type="none"/>
            </a:ln>
          </p:spPr>
        </p:cxnSp>
        <p:cxnSp>
          <p:nvCxnSpPr>
            <p:cNvPr id="1588" name="Google Shape;1588;p65"/>
            <p:cNvCxnSpPr/>
            <p:nvPr/>
          </p:nvCxnSpPr>
          <p:spPr>
            <a:xfrm>
              <a:off x="10361567" y="5285859"/>
              <a:ext cx="6467747" cy="0"/>
            </a:xfrm>
            <a:prstGeom prst="straightConnector1">
              <a:avLst/>
            </a:prstGeom>
            <a:noFill/>
            <a:ln cap="flat" cmpd="sng" w="12700">
              <a:solidFill>
                <a:srgbClr val="B3B3B3"/>
              </a:solidFill>
              <a:prstDash val="solid"/>
              <a:round/>
              <a:headEnd len="sm" w="sm" type="none"/>
              <a:tailEnd len="sm" w="sm" type="none"/>
            </a:ln>
          </p:spPr>
        </p:cxnSp>
        <p:cxnSp>
          <p:nvCxnSpPr>
            <p:cNvPr id="1589" name="Google Shape;1589;p65"/>
            <p:cNvCxnSpPr/>
            <p:nvPr/>
          </p:nvCxnSpPr>
          <p:spPr>
            <a:xfrm>
              <a:off x="10361567" y="6204476"/>
              <a:ext cx="6467747" cy="0"/>
            </a:xfrm>
            <a:prstGeom prst="straightConnector1">
              <a:avLst/>
            </a:prstGeom>
            <a:noFill/>
            <a:ln cap="flat" cmpd="sng" w="12700">
              <a:solidFill>
                <a:srgbClr val="B3B3B3"/>
              </a:solidFill>
              <a:prstDash val="solid"/>
              <a:round/>
              <a:headEnd len="sm" w="sm" type="none"/>
              <a:tailEnd len="sm" w="sm" type="none"/>
            </a:ln>
          </p:spPr>
        </p:cxnSp>
        <p:cxnSp>
          <p:nvCxnSpPr>
            <p:cNvPr id="1590" name="Google Shape;1590;p65"/>
            <p:cNvCxnSpPr/>
            <p:nvPr/>
          </p:nvCxnSpPr>
          <p:spPr>
            <a:xfrm>
              <a:off x="10361567" y="7155885"/>
              <a:ext cx="6467747" cy="0"/>
            </a:xfrm>
            <a:prstGeom prst="straightConnector1">
              <a:avLst/>
            </a:prstGeom>
            <a:noFill/>
            <a:ln cap="flat" cmpd="sng" w="12700">
              <a:solidFill>
                <a:srgbClr val="B3B3B3"/>
              </a:solidFill>
              <a:prstDash val="solid"/>
              <a:round/>
              <a:headEnd len="sm" w="sm" type="none"/>
              <a:tailEnd len="sm" w="sm" type="none"/>
            </a:ln>
          </p:spPr>
        </p:cxnSp>
        <p:sp>
          <p:nvSpPr>
            <p:cNvPr id="1591" name="Google Shape;1591;p65"/>
            <p:cNvSpPr/>
            <p:nvPr/>
          </p:nvSpPr>
          <p:spPr>
            <a:xfrm>
              <a:off x="10842170" y="4888895"/>
              <a:ext cx="476394" cy="31894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92" name="Google Shape;1592;p65"/>
            <p:cNvSpPr/>
            <p:nvPr/>
          </p:nvSpPr>
          <p:spPr>
            <a:xfrm>
              <a:off x="11386754" y="7952651"/>
              <a:ext cx="482322" cy="13655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93" name="Google Shape;1593;p65"/>
            <p:cNvSpPr/>
            <p:nvPr/>
          </p:nvSpPr>
          <p:spPr>
            <a:xfrm>
              <a:off x="12357585" y="5846956"/>
              <a:ext cx="476394" cy="223136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94" name="Google Shape;1594;p65"/>
            <p:cNvSpPr/>
            <p:nvPr/>
          </p:nvSpPr>
          <p:spPr>
            <a:xfrm>
              <a:off x="12902169" y="8029924"/>
              <a:ext cx="482322" cy="5928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95" name="Google Shape;1595;p65"/>
            <p:cNvSpPr/>
            <p:nvPr/>
          </p:nvSpPr>
          <p:spPr>
            <a:xfrm>
              <a:off x="13829566" y="4888895"/>
              <a:ext cx="476394" cy="31894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96" name="Google Shape;1596;p65"/>
            <p:cNvSpPr/>
            <p:nvPr/>
          </p:nvSpPr>
          <p:spPr>
            <a:xfrm>
              <a:off x="14374148" y="8004438"/>
              <a:ext cx="482322" cy="847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97" name="Google Shape;1597;p65"/>
            <p:cNvSpPr/>
            <p:nvPr/>
          </p:nvSpPr>
          <p:spPr>
            <a:xfrm>
              <a:off x="15334422" y="5071004"/>
              <a:ext cx="476394" cy="30073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98" name="Google Shape;1598;p65"/>
            <p:cNvSpPr/>
            <p:nvPr/>
          </p:nvSpPr>
          <p:spPr>
            <a:xfrm>
              <a:off x="15879006" y="7955871"/>
              <a:ext cx="482322" cy="13333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1599" name="Google Shape;1599;p65"/>
            <p:cNvCxnSpPr/>
            <p:nvPr/>
          </p:nvCxnSpPr>
          <p:spPr>
            <a:xfrm rot="10800000">
              <a:off x="10256954" y="8085930"/>
              <a:ext cx="6496594" cy="0"/>
            </a:xfrm>
            <a:prstGeom prst="straightConnector1">
              <a:avLst/>
            </a:prstGeom>
            <a:noFill/>
            <a:ln cap="flat" cmpd="sng" w="25400">
              <a:solidFill>
                <a:srgbClr val="B3B3B3"/>
              </a:solidFill>
              <a:prstDash val="solid"/>
              <a:round/>
              <a:headEnd len="sm" w="sm" type="none"/>
              <a:tailEnd len="sm" w="sm" type="none"/>
            </a:ln>
          </p:spPr>
        </p:cxnSp>
        <p:sp>
          <p:nvSpPr>
            <p:cNvPr id="1587" name="Google Shape;1587;p65"/>
            <p:cNvSpPr txBox="1"/>
            <p:nvPr/>
          </p:nvSpPr>
          <p:spPr>
            <a:xfrm>
              <a:off x="9555304" y="4136572"/>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4000</a:t>
              </a:r>
              <a:endParaRPr b="0" i="0" sz="2400" u="none" cap="none" strike="noStrike">
                <a:solidFill>
                  <a:srgbClr val="868686"/>
                </a:solidFill>
                <a:latin typeface="Arial"/>
                <a:ea typeface="Arial"/>
                <a:cs typeface="Arial"/>
                <a:sym typeface="Arial"/>
              </a:endParaRPr>
            </a:p>
          </p:txBody>
        </p:sp>
        <p:sp>
          <p:nvSpPr>
            <p:cNvPr id="1600" name="Google Shape;1600;p65"/>
            <p:cNvSpPr txBox="1"/>
            <p:nvPr/>
          </p:nvSpPr>
          <p:spPr>
            <a:xfrm>
              <a:off x="9574031" y="5090070"/>
              <a:ext cx="787536"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3000</a:t>
              </a:r>
              <a:endParaRPr b="0" i="0" sz="2400" u="none" cap="none" strike="noStrike">
                <a:solidFill>
                  <a:srgbClr val="868686"/>
                </a:solidFill>
                <a:latin typeface="Arial"/>
                <a:ea typeface="Arial"/>
                <a:cs typeface="Arial"/>
                <a:sym typeface="Arial"/>
              </a:endParaRPr>
            </a:p>
          </p:txBody>
        </p:sp>
        <p:sp>
          <p:nvSpPr>
            <p:cNvPr id="1601" name="Google Shape;1601;p65"/>
            <p:cNvSpPr txBox="1"/>
            <p:nvPr/>
          </p:nvSpPr>
          <p:spPr>
            <a:xfrm>
              <a:off x="9541154" y="6004702"/>
              <a:ext cx="82041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2000</a:t>
              </a:r>
              <a:endParaRPr b="0" i="0" sz="2400" u="none" cap="none" strike="noStrike">
                <a:solidFill>
                  <a:srgbClr val="868686"/>
                </a:solidFill>
                <a:latin typeface="Arial"/>
                <a:ea typeface="Arial"/>
                <a:cs typeface="Arial"/>
                <a:sym typeface="Arial"/>
              </a:endParaRPr>
            </a:p>
          </p:txBody>
        </p:sp>
        <p:sp>
          <p:nvSpPr>
            <p:cNvPr id="1602" name="Google Shape;1602;p65"/>
            <p:cNvSpPr txBox="1"/>
            <p:nvPr/>
          </p:nvSpPr>
          <p:spPr>
            <a:xfrm>
              <a:off x="9555304" y="6978539"/>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1000</a:t>
              </a:r>
              <a:endParaRPr b="0" i="0" sz="2400" u="none" cap="none" strike="noStrike">
                <a:solidFill>
                  <a:srgbClr val="868686"/>
                </a:solidFill>
                <a:latin typeface="Arial"/>
                <a:ea typeface="Arial"/>
                <a:cs typeface="Arial"/>
                <a:sym typeface="Arial"/>
              </a:endParaRPr>
            </a:p>
          </p:txBody>
        </p:sp>
        <p:sp>
          <p:nvSpPr>
            <p:cNvPr id="1603" name="Google Shape;1603;p65"/>
            <p:cNvSpPr txBox="1"/>
            <p:nvPr/>
          </p:nvSpPr>
          <p:spPr>
            <a:xfrm>
              <a:off x="9835223" y="7872831"/>
              <a:ext cx="52634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604" name="Google Shape;1604;p65"/>
            <p:cNvSpPr txBox="1"/>
            <p:nvPr/>
          </p:nvSpPr>
          <p:spPr>
            <a:xfrm>
              <a:off x="10733315" y="8174023"/>
              <a:ext cx="1100138"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Bosch</a:t>
              </a:r>
              <a:endParaRPr b="0" i="0" sz="2400" u="none" cap="none" strike="noStrike">
                <a:solidFill>
                  <a:srgbClr val="868686"/>
                </a:solidFill>
                <a:latin typeface="Arial"/>
                <a:ea typeface="Arial"/>
                <a:cs typeface="Arial"/>
                <a:sym typeface="Arial"/>
              </a:endParaRPr>
            </a:p>
          </p:txBody>
        </p:sp>
        <p:sp>
          <p:nvSpPr>
            <p:cNvPr id="1605" name="Google Shape;1605;p65"/>
            <p:cNvSpPr txBox="1"/>
            <p:nvPr/>
          </p:nvSpPr>
          <p:spPr>
            <a:xfrm>
              <a:off x="12292710"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Airline</a:t>
              </a:r>
              <a:endParaRPr b="0" i="0" sz="2400" u="none" cap="none" strike="noStrike">
                <a:solidFill>
                  <a:srgbClr val="868686"/>
                </a:solidFill>
                <a:latin typeface="Arial"/>
                <a:ea typeface="Arial"/>
                <a:cs typeface="Arial"/>
                <a:sym typeface="Arial"/>
              </a:endParaRPr>
            </a:p>
          </p:txBody>
        </p:sp>
        <p:sp>
          <p:nvSpPr>
            <p:cNvPr id="1606" name="Google Shape;1606;p65"/>
            <p:cNvSpPr txBox="1"/>
            <p:nvPr/>
          </p:nvSpPr>
          <p:spPr>
            <a:xfrm>
              <a:off x="15064281" y="8182617"/>
              <a:ext cx="1527746"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Epsilon</a:t>
              </a:r>
              <a:endParaRPr b="0" i="0" sz="2400" u="none" cap="none" strike="noStrike">
                <a:solidFill>
                  <a:srgbClr val="868686"/>
                </a:solidFill>
                <a:latin typeface="Arial"/>
                <a:ea typeface="Arial"/>
                <a:cs typeface="Arial"/>
                <a:sym typeface="Arial"/>
              </a:endParaRPr>
            </a:p>
          </p:txBody>
        </p:sp>
        <p:sp>
          <p:nvSpPr>
            <p:cNvPr id="1607" name="Google Shape;1607;p65"/>
            <p:cNvSpPr txBox="1"/>
            <p:nvPr/>
          </p:nvSpPr>
          <p:spPr>
            <a:xfrm rot="-5400000">
              <a:off x="8387400" y="6000476"/>
              <a:ext cx="2122598"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Xxx</a:t>
              </a:r>
              <a:endParaRPr b="0" i="0" sz="1800" u="none" cap="none" strike="noStrike">
                <a:solidFill>
                  <a:srgbClr val="868686"/>
                </a:solidFill>
                <a:latin typeface="Trebuchet MS"/>
                <a:ea typeface="Trebuchet MS"/>
                <a:cs typeface="Trebuchet MS"/>
                <a:sym typeface="Trebuchet MS"/>
              </a:endParaRPr>
            </a:p>
          </p:txBody>
        </p:sp>
        <p:grpSp>
          <p:nvGrpSpPr>
            <p:cNvPr id="1608" name="Google Shape;1608;p65"/>
            <p:cNvGrpSpPr/>
            <p:nvPr/>
          </p:nvGrpSpPr>
          <p:grpSpPr>
            <a:xfrm>
              <a:off x="10623746" y="3677486"/>
              <a:ext cx="6211253" cy="408000"/>
              <a:chOff x="9657011" y="3561874"/>
              <a:chExt cx="6211253" cy="408000"/>
            </a:xfrm>
          </p:grpSpPr>
          <p:sp>
            <p:nvSpPr>
              <p:cNvPr id="1609" name="Google Shape;1609;p65"/>
              <p:cNvSpPr txBox="1"/>
              <p:nvPr/>
            </p:nvSpPr>
            <p:spPr>
              <a:xfrm>
                <a:off x="9768406" y="3561874"/>
                <a:ext cx="3244888"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CPU Time (XGBoost, 40 Cores)</a:t>
                </a:r>
                <a:endParaRPr b="0" i="0" sz="2000" u="none" cap="none" strike="noStrike">
                  <a:solidFill>
                    <a:srgbClr val="868686"/>
                  </a:solidFill>
                  <a:latin typeface="Arial"/>
                  <a:ea typeface="Arial"/>
                  <a:cs typeface="Arial"/>
                  <a:sym typeface="Arial"/>
                </a:endParaRPr>
              </a:p>
            </p:txBody>
          </p:sp>
          <p:sp>
            <p:nvSpPr>
              <p:cNvPr id="1610" name="Google Shape;1610;p65"/>
              <p:cNvSpPr txBox="1"/>
              <p:nvPr/>
            </p:nvSpPr>
            <p:spPr>
              <a:xfrm>
                <a:off x="13053932" y="3561874"/>
                <a:ext cx="28143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FIL GPU Time (1x V100)</a:t>
                </a:r>
                <a:endParaRPr b="0" i="0" sz="2000" u="none" cap="none" strike="noStrike">
                  <a:solidFill>
                    <a:srgbClr val="868686"/>
                  </a:solidFill>
                  <a:latin typeface="Arial"/>
                  <a:ea typeface="Arial"/>
                  <a:cs typeface="Arial"/>
                  <a:sym typeface="Arial"/>
                </a:endParaRPr>
              </a:p>
            </p:txBody>
          </p:sp>
          <p:sp>
            <p:nvSpPr>
              <p:cNvPr id="1611" name="Google Shape;1611;p65"/>
              <p:cNvSpPr/>
              <p:nvPr/>
            </p:nvSpPr>
            <p:spPr>
              <a:xfrm>
                <a:off x="9657011" y="3707474"/>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612" name="Google Shape;1612;p65"/>
              <p:cNvSpPr/>
              <p:nvPr/>
            </p:nvSpPr>
            <p:spPr>
              <a:xfrm>
                <a:off x="12912419" y="3707474"/>
                <a:ext cx="141514" cy="14151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grpSp>
        <p:sp>
          <p:nvSpPr>
            <p:cNvPr id="1613" name="Google Shape;1613;p65"/>
            <p:cNvSpPr txBox="1"/>
            <p:nvPr/>
          </p:nvSpPr>
          <p:spPr>
            <a:xfrm>
              <a:off x="13804545"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Higgs</a:t>
              </a:r>
              <a:endParaRPr b="0" i="0" sz="2400" u="none" cap="none" strike="noStrike">
                <a:solidFill>
                  <a:srgbClr val="868686"/>
                </a:solidFill>
                <a:latin typeface="Arial"/>
                <a:ea typeface="Arial"/>
                <a:cs typeface="Arial"/>
                <a:sym typeface="Arial"/>
              </a:endParaRPr>
            </a:p>
          </p:txBody>
        </p:sp>
        <p:sp>
          <p:nvSpPr>
            <p:cNvPr id="1614" name="Google Shape;1614;p65"/>
            <p:cNvSpPr txBox="1"/>
            <p:nvPr/>
          </p:nvSpPr>
          <p:spPr>
            <a:xfrm>
              <a:off x="9933867" y="3230340"/>
              <a:ext cx="7142769"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XGBoost CPU Inference vs. FIL GPU (1000 trees)</a:t>
              </a:r>
              <a:endParaRPr b="0" i="0" sz="1800" u="none" cap="none" strike="noStrike">
                <a:solidFill>
                  <a:srgbClr val="868686"/>
                </a:solidFill>
                <a:latin typeface="Trebuchet MS"/>
                <a:ea typeface="Trebuchet MS"/>
                <a:cs typeface="Trebuchet MS"/>
                <a:sym typeface="Trebuchet MS"/>
              </a:endParaRPr>
            </a:p>
          </p:txBody>
        </p:sp>
        <p:sp>
          <p:nvSpPr>
            <p:cNvPr id="1615" name="Google Shape;1615;p65"/>
            <p:cNvSpPr txBox="1"/>
            <p:nvPr/>
          </p:nvSpPr>
          <p:spPr>
            <a:xfrm>
              <a:off x="10681921" y="4479487"/>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23x</a:t>
              </a:r>
              <a:endParaRPr b="0" i="0" sz="2400" u="none" cap="none" strike="noStrike">
                <a:solidFill>
                  <a:srgbClr val="868686"/>
                </a:solidFill>
                <a:latin typeface="Arial"/>
                <a:ea typeface="Arial"/>
                <a:cs typeface="Arial"/>
                <a:sym typeface="Arial"/>
              </a:endParaRPr>
            </a:p>
          </p:txBody>
        </p:sp>
        <p:sp>
          <p:nvSpPr>
            <p:cNvPr id="1616" name="Google Shape;1616;p65"/>
            <p:cNvSpPr txBox="1"/>
            <p:nvPr/>
          </p:nvSpPr>
          <p:spPr>
            <a:xfrm>
              <a:off x="12219862" y="5431350"/>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36x</a:t>
              </a:r>
              <a:endParaRPr b="0" i="0" sz="2400" u="none" cap="none" strike="noStrike">
                <a:solidFill>
                  <a:srgbClr val="868686"/>
                </a:solidFill>
                <a:latin typeface="Arial"/>
                <a:ea typeface="Arial"/>
                <a:cs typeface="Arial"/>
                <a:sym typeface="Arial"/>
              </a:endParaRPr>
            </a:p>
          </p:txBody>
        </p:sp>
        <p:sp>
          <p:nvSpPr>
            <p:cNvPr id="1617" name="Google Shape;1617;p65"/>
            <p:cNvSpPr txBox="1"/>
            <p:nvPr/>
          </p:nvSpPr>
          <p:spPr>
            <a:xfrm>
              <a:off x="13664630" y="4478969"/>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34x</a:t>
              </a:r>
              <a:endParaRPr b="0" i="0" sz="2400" u="none" cap="none" strike="noStrike">
                <a:solidFill>
                  <a:srgbClr val="868686"/>
                </a:solidFill>
                <a:latin typeface="Arial"/>
                <a:ea typeface="Arial"/>
                <a:cs typeface="Arial"/>
                <a:sym typeface="Arial"/>
              </a:endParaRPr>
            </a:p>
          </p:txBody>
        </p:sp>
        <p:sp>
          <p:nvSpPr>
            <p:cNvPr id="1618" name="Google Shape;1618;p65"/>
            <p:cNvSpPr txBox="1"/>
            <p:nvPr/>
          </p:nvSpPr>
          <p:spPr>
            <a:xfrm>
              <a:off x="15169488" y="4664402"/>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23x</a:t>
              </a:r>
              <a:endParaRPr b="0" i="0" sz="2400" u="none" cap="none" strike="noStrike">
                <a:solidFill>
                  <a:srgbClr val="868686"/>
                </a:solidFill>
                <a:latin typeface="Arial"/>
                <a:ea typeface="Arial"/>
                <a:cs typeface="Arial"/>
                <a:sym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sp>
        <p:nvSpPr>
          <p:cNvPr id="1623" name="Google Shape;1623;p66"/>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pic>
        <p:nvPicPr>
          <p:cNvPr descr="A picture containing indoor, table, box, book&#10;&#10;Description generated with very high confidence" id="1624" name="Google Shape;1624;p66"/>
          <p:cNvPicPr preferRelativeResize="0"/>
          <p:nvPr/>
        </p:nvPicPr>
        <p:blipFill rotWithShape="1">
          <a:blip r:embed="rId3">
            <a:alphaModFix/>
          </a:blip>
          <a:srcRect b="0" l="0" r="0" t="0"/>
          <a:stretch/>
        </p:blipFill>
        <p:spPr>
          <a:xfrm>
            <a:off x="8397601" y="4025150"/>
            <a:ext cx="8440422" cy="4257478"/>
          </a:xfrm>
          <a:prstGeom prst="rect">
            <a:avLst/>
          </a:prstGeom>
          <a:noFill/>
          <a:ln>
            <a:noFill/>
          </a:ln>
        </p:spPr>
      </p:pic>
      <p:sp>
        <p:nvSpPr>
          <p:cNvPr id="1625" name="Google Shape;1625;p66"/>
          <p:cNvSpPr txBox="1"/>
          <p:nvPr/>
        </p:nvSpPr>
        <p:spPr>
          <a:xfrm>
            <a:off x="830575" y="2894925"/>
            <a:ext cx="7242300" cy="5666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400">
                <a:solidFill>
                  <a:schemeClr val="accent4"/>
                </a:solidFill>
              </a:rPr>
              <a:t>RAPIDS 0.14 comes paired with XGBoost 1.1</a:t>
            </a:r>
            <a:endParaRPr sz="2400">
              <a:solidFill>
                <a:schemeClr val="accent4"/>
              </a:solidFill>
            </a:endParaRPr>
          </a:p>
          <a:p>
            <a:pPr indent="0" lvl="0" marL="0" marR="0" rtl="0" algn="l">
              <a:spcBef>
                <a:spcPts val="0"/>
              </a:spcBef>
              <a:spcAft>
                <a:spcPts val="0"/>
              </a:spcAft>
              <a:buNone/>
            </a:pPr>
            <a:r>
              <a:t/>
            </a:r>
            <a:endParaRPr sz="2400">
              <a:solidFill>
                <a:schemeClr val="accent4"/>
              </a:solidFill>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XGBoost now builds on the GoAI interface standards to provide zero-copy data import from cuDF, cuPY, Numba, PyTorch and more</a:t>
            </a:r>
            <a:br>
              <a:rPr lang="en-US" sz="2400">
                <a:solidFill>
                  <a:schemeClr val="accent4"/>
                </a:solidFill>
                <a:latin typeface="Arial"/>
                <a:ea typeface="Arial"/>
                <a:cs typeface="Arial"/>
                <a:sym typeface="Arial"/>
              </a:rPr>
            </a:br>
            <a:endParaRPr sz="2400">
              <a:solidFill>
                <a:schemeClr val="accent4"/>
              </a:solidFill>
              <a:latin typeface="Arial"/>
              <a:ea typeface="Arial"/>
              <a:cs typeface="Arial"/>
              <a:sym typeface="Arial"/>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Official Dask API makes it easy to scale to multiple nodes or multiple GPUs</a:t>
            </a:r>
            <a:br>
              <a:rPr lang="en-US" sz="2400">
                <a:solidFill>
                  <a:schemeClr val="accent4"/>
                </a:solidFill>
                <a:latin typeface="Arial"/>
                <a:ea typeface="Arial"/>
                <a:cs typeface="Arial"/>
                <a:sym typeface="Arial"/>
              </a:rPr>
            </a:br>
            <a:br>
              <a:rPr lang="en-US" sz="2400">
                <a:solidFill>
                  <a:schemeClr val="accent4"/>
                </a:solidFill>
                <a:latin typeface="Arial"/>
                <a:ea typeface="Arial"/>
                <a:cs typeface="Arial"/>
                <a:sym typeface="Arial"/>
              </a:rPr>
            </a:br>
            <a:r>
              <a:rPr lang="en-US" sz="2400">
                <a:solidFill>
                  <a:schemeClr val="accent4"/>
                </a:solidFill>
                <a:latin typeface="Arial"/>
                <a:ea typeface="Arial"/>
                <a:cs typeface="Arial"/>
                <a:sym typeface="Arial"/>
              </a:rPr>
              <a:t>Memory usage when importing GPU data decreased by 2/3 or more</a:t>
            </a:r>
            <a:endParaRPr/>
          </a:p>
          <a:p>
            <a:pPr indent="0" lvl="0" marL="0" marR="0" rtl="0" algn="l">
              <a:spcBef>
                <a:spcPts val="0"/>
              </a:spcBef>
              <a:spcAft>
                <a:spcPts val="0"/>
              </a:spcAft>
              <a:buNone/>
            </a:pPr>
            <a:r>
              <a:t/>
            </a:r>
            <a:endParaRPr sz="2400">
              <a:solidFill>
                <a:schemeClr val="accent4"/>
              </a:solidFill>
              <a:latin typeface="Arial"/>
              <a:ea typeface="Arial"/>
              <a:cs typeface="Arial"/>
              <a:sym typeface="Arial"/>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New objectives support Learning to Rank on GPU</a:t>
            </a:r>
            <a:endParaRPr/>
          </a:p>
          <a:p>
            <a:pPr indent="-107950" lvl="0" marL="285750" marR="0" rtl="0" algn="l">
              <a:lnSpc>
                <a:spcPct val="90000"/>
              </a:lnSpc>
              <a:spcBef>
                <a:spcPts val="0"/>
              </a:spcBef>
              <a:spcAft>
                <a:spcPts val="0"/>
              </a:spcAft>
              <a:buClr>
                <a:schemeClr val="lt1"/>
              </a:buClr>
              <a:buSzPts val="2800"/>
              <a:buFont typeface="Arial"/>
              <a:buNone/>
            </a:pPr>
            <a:r>
              <a:t/>
            </a:r>
            <a:endParaRPr sz="2800">
              <a:solidFill>
                <a:schemeClr val="dk2"/>
              </a:solidFill>
              <a:latin typeface="Trebuchet MS"/>
              <a:ea typeface="Trebuchet MS"/>
              <a:cs typeface="Trebuchet MS"/>
              <a:sym typeface="Trebuchet MS"/>
            </a:endParaRPr>
          </a:p>
        </p:txBody>
      </p:sp>
      <p:sp>
        <p:nvSpPr>
          <p:cNvPr id="1626" name="Google Shape;1626;p66"/>
          <p:cNvSpPr txBox="1"/>
          <p:nvPr/>
        </p:nvSpPr>
        <p:spPr>
          <a:xfrm>
            <a:off x="8397601" y="2894917"/>
            <a:ext cx="8440500" cy="1089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indent="0" lvl="0" marL="0" marR="0" rtl="0" algn="ctr">
              <a:lnSpc>
                <a:spcPct val="90000"/>
              </a:lnSpc>
              <a:spcBef>
                <a:spcPts val="0"/>
              </a:spcBef>
              <a:spcAft>
                <a:spcPts val="0"/>
              </a:spcAft>
              <a:buNone/>
            </a:pPr>
            <a:r>
              <a:t/>
            </a:r>
            <a:endParaRPr sz="2400">
              <a:solidFill>
                <a:schemeClr val="dk2"/>
              </a:solidFill>
              <a:latin typeface="Trebuchet MS"/>
              <a:ea typeface="Trebuchet MS"/>
              <a:cs typeface="Trebuchet MS"/>
              <a:sym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67"/>
          <p:cNvSpPr txBox="1"/>
          <p:nvPr>
            <p:ph type="title"/>
          </p:nvPr>
        </p:nvSpPr>
        <p:spPr>
          <a:xfrm>
            <a:off x="830555" y="7956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Integrated into Cloud ML Frameworks</a:t>
            </a:r>
            <a:endParaRPr/>
          </a:p>
        </p:txBody>
      </p:sp>
      <p:pic>
        <p:nvPicPr>
          <p:cNvPr descr="A picture containing screenshot&#10;&#10;Description generated with very high confidence" id="1632" name="Google Shape;1632;p67"/>
          <p:cNvPicPr preferRelativeResize="0"/>
          <p:nvPr/>
        </p:nvPicPr>
        <p:blipFill rotWithShape="1">
          <a:blip r:embed="rId3">
            <a:alphaModFix/>
          </a:blip>
          <a:srcRect b="0" l="0" r="3558" t="15654"/>
          <a:stretch/>
        </p:blipFill>
        <p:spPr>
          <a:xfrm>
            <a:off x="6630381" y="2886890"/>
            <a:ext cx="11500864" cy="5455616"/>
          </a:xfrm>
          <a:prstGeom prst="rect">
            <a:avLst/>
          </a:prstGeom>
          <a:noFill/>
          <a:ln>
            <a:noFill/>
          </a:ln>
        </p:spPr>
      </p:pic>
      <p:sp>
        <p:nvSpPr>
          <p:cNvPr id="1633" name="Google Shape;1633;p67"/>
          <p:cNvSpPr txBox="1"/>
          <p:nvPr/>
        </p:nvSpPr>
        <p:spPr>
          <a:xfrm>
            <a:off x="830580" y="2387056"/>
            <a:ext cx="5962200" cy="674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 </a:t>
            </a:r>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With GPU acceleration, RAPIDS models can train 40x faster than CPU equivalents, enabling more experimentation in less time.</a:t>
            </a:r>
            <a:endParaRPr/>
          </a:p>
          <a:p>
            <a:pPr indent="0" lvl="0" marL="0" marR="0" rtl="0" algn="l">
              <a:spcBef>
                <a:spcPts val="0"/>
              </a:spcBef>
              <a:spcAft>
                <a:spcPts val="0"/>
              </a:spcAft>
              <a:buNone/>
            </a:pPr>
            <a:r>
              <a:t/>
            </a:r>
            <a:endParaRPr sz="2400">
              <a:solidFill>
                <a:schemeClr val="accent4"/>
              </a:solidFill>
              <a:latin typeface="Arial"/>
              <a:ea typeface="Arial"/>
              <a:cs typeface="Arial"/>
              <a:sym typeface="Arial"/>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indent="0" lvl="0" marL="0" marR="0" rtl="0" algn="l">
              <a:spcBef>
                <a:spcPts val="0"/>
              </a:spcBef>
              <a:spcAft>
                <a:spcPts val="0"/>
              </a:spcAft>
              <a:buNone/>
            </a:pPr>
            <a:r>
              <a:t/>
            </a:r>
            <a:endParaRPr sz="2400">
              <a:solidFill>
                <a:schemeClr val="accent4"/>
              </a:solidFill>
              <a:latin typeface="Arial"/>
              <a:ea typeface="Arial"/>
              <a:cs typeface="Arial"/>
              <a:sym typeface="Arial"/>
            </a:endParaRPr>
          </a:p>
          <a:p>
            <a:pPr indent="0" lvl="0" marL="0" marR="0" rtl="0" algn="l">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7" name="Shape 1637"/>
        <p:cNvGrpSpPr/>
        <p:nvPr/>
      </p:nvGrpSpPr>
      <p:grpSpPr>
        <a:xfrm>
          <a:off x="0" y="0"/>
          <a:ext cx="0" cy="0"/>
          <a:chOff x="0" y="0"/>
          <a:chExt cx="0" cy="0"/>
        </a:xfrm>
      </p:grpSpPr>
      <p:sp>
        <p:nvSpPr>
          <p:cNvPr id="1638" name="Google Shape;1638;p68"/>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HPO Use Case: 100-Job Random Forest Airline Model</a:t>
            </a:r>
            <a:endParaRPr/>
          </a:p>
        </p:txBody>
      </p:sp>
      <p:sp>
        <p:nvSpPr>
          <p:cNvPr id="1639" name="Google Shape;1639;p68"/>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640" name="Google Shape;1640;p68"/>
          <p:cNvPicPr preferRelativeResize="0"/>
          <p:nvPr/>
        </p:nvPicPr>
        <p:blipFill rotWithShape="1">
          <a:blip r:embed="rId3">
            <a:alphaModFix/>
          </a:blip>
          <a:srcRect b="27799" l="0" r="0" t="14007"/>
          <a:stretch/>
        </p:blipFill>
        <p:spPr>
          <a:xfrm>
            <a:off x="891542" y="3634213"/>
            <a:ext cx="16504914" cy="4402183"/>
          </a:xfrm>
          <a:prstGeom prst="rect">
            <a:avLst/>
          </a:prstGeom>
          <a:noFill/>
          <a:ln>
            <a:noFill/>
          </a:ln>
        </p:spPr>
      </p:pic>
      <p:sp>
        <p:nvSpPr>
          <p:cNvPr id="1641" name="Google Shape;1641;p68"/>
          <p:cNvSpPr/>
          <p:nvPr/>
        </p:nvSpPr>
        <p:spPr>
          <a:xfrm>
            <a:off x="830580" y="8710433"/>
            <a:ext cx="16504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graphicFrame>
        <p:nvGraphicFramePr>
          <p:cNvPr id="1646" name="Google Shape;1646;p69"/>
          <p:cNvGraphicFramePr/>
          <p:nvPr/>
        </p:nvGraphicFramePr>
        <p:xfrm>
          <a:off x="2617968" y="3105438"/>
          <a:ext cx="3000000" cy="3000000"/>
        </p:xfrm>
        <a:graphic>
          <a:graphicData uri="http://schemas.openxmlformats.org/drawingml/2006/table">
            <a:tbl>
              <a:tblPr bandRow="1" firstRow="1">
                <a:noFill/>
                <a:tableStyleId>{5721E650-0835-463E-98DA-869E73BF3EF4}</a:tableStyleId>
              </a:tblPr>
              <a:tblGrid>
                <a:gridCol w="5415975"/>
                <a:gridCol w="3648225"/>
                <a:gridCol w="3648225"/>
              </a:tblGrid>
              <a:tr h="436550">
                <a:tc>
                  <a:txBody>
                    <a:bodyPr/>
                    <a:lstStyle/>
                    <a:p>
                      <a:pPr indent="0" lvl="0" marL="0" marR="0" rtl="0" algn="l">
                        <a:spcBef>
                          <a:spcPts val="0"/>
                        </a:spcBef>
                        <a:spcAft>
                          <a:spcPts val="0"/>
                        </a:spcAft>
                        <a:buNone/>
                      </a:pPr>
                      <a:r>
                        <a:rPr b="0" lang="en-US" sz="2000">
                          <a:solidFill>
                            <a:schemeClr val="lt1"/>
                          </a:solidFill>
                        </a:rPr>
                        <a:t>cuML</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Gradient Boosted Decision Trees (GBDT)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spcBef>
                          <a:spcPts val="0"/>
                        </a:spcBef>
                        <a:spcAft>
                          <a:spcPts val="0"/>
                        </a:spcAft>
                        <a:buNone/>
                      </a:pPr>
                      <a:r>
                        <a:rPr b="1" lang="en-US" sz="1600">
                          <a:solidFill>
                            <a:srgbClr val="868686"/>
                          </a:solidFill>
                        </a:rPr>
                        <a:t>Linear Regression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Logistic Regression</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Random Forest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K-Means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K-NN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DBSCAN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UMAP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Holt-Winters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ARIMA</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T-SNE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Principal Components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Singular Value Decomposition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SVM</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647" name="Google Shape;1647;p6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 cuML </a:t>
            </a:r>
            <a:endParaRPr/>
          </a:p>
        </p:txBody>
      </p:sp>
      <p:sp>
        <p:nvSpPr>
          <p:cNvPr id="1648" name="Google Shape;1648;p6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June 2020 - RAPIDS 0.14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2" name="Shape 1652"/>
        <p:cNvGrpSpPr/>
        <p:nvPr/>
      </p:nvGrpSpPr>
      <p:grpSpPr>
        <a:xfrm>
          <a:off x="0" y="0"/>
          <a:ext cx="0" cy="0"/>
          <a:chOff x="0" y="0"/>
          <a:chExt cx="0" cy="0"/>
        </a:xfrm>
      </p:grpSpPr>
      <p:sp>
        <p:nvSpPr>
          <p:cNvPr id="1653" name="Google Shape;1653;p7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a:t>
            </a:r>
            <a:r>
              <a:rPr lang="en-US"/>
              <a:t>- cuML</a:t>
            </a:r>
            <a:endParaRPr/>
          </a:p>
        </p:txBody>
      </p:sp>
      <p:sp>
        <p:nvSpPr>
          <p:cNvPr id="1654" name="Google Shape;1654;p7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Later in 2020 - RAPIDS 1.0</a:t>
            </a:r>
            <a:endParaRPr/>
          </a:p>
        </p:txBody>
      </p:sp>
      <p:graphicFrame>
        <p:nvGraphicFramePr>
          <p:cNvPr id="1655" name="Google Shape;1655;p70"/>
          <p:cNvGraphicFramePr/>
          <p:nvPr/>
        </p:nvGraphicFramePr>
        <p:xfrm>
          <a:off x="2617968" y="3105438"/>
          <a:ext cx="3000000" cy="3000000"/>
        </p:xfrm>
        <a:graphic>
          <a:graphicData uri="http://schemas.openxmlformats.org/drawingml/2006/table">
            <a:tbl>
              <a:tblPr bandRow="1" firstRow="1">
                <a:noFill/>
                <a:tableStyleId>{5721E650-0835-463E-98DA-869E73BF3EF4}</a:tableStyleId>
              </a:tblPr>
              <a:tblGrid>
                <a:gridCol w="5415975"/>
                <a:gridCol w="3648225"/>
                <a:gridCol w="3648225"/>
              </a:tblGrid>
              <a:tr h="436550">
                <a:tc>
                  <a:txBody>
                    <a:bodyPr/>
                    <a:lstStyle/>
                    <a:p>
                      <a:pPr indent="0" lvl="0" marL="0" marR="0" rtl="0" algn="l">
                        <a:spcBef>
                          <a:spcPts val="0"/>
                        </a:spcBef>
                        <a:spcAft>
                          <a:spcPts val="0"/>
                        </a:spcAft>
                        <a:buNone/>
                      </a:pPr>
                      <a:r>
                        <a:rPr b="0" lang="en-US" sz="2000">
                          <a:solidFill>
                            <a:schemeClr val="lt1"/>
                          </a:solidFill>
                        </a:rPr>
                        <a:t>cuML</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Gradient Boosted Decision Trees (GBDT)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spcBef>
                          <a:spcPts val="0"/>
                        </a:spcBef>
                        <a:spcAft>
                          <a:spcPts val="0"/>
                        </a:spcAft>
                        <a:buNone/>
                      </a:pPr>
                      <a:r>
                        <a:rPr b="1" lang="en-US" sz="1600">
                          <a:solidFill>
                            <a:srgbClr val="868686"/>
                          </a:solidFill>
                        </a:rPr>
                        <a:t>Linear Regression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Logistic Regression</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Random Forest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K-Means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K-NN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DBSCAN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UMAP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Holt-Winters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ARIMA</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T-SNE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Principal Components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Singular Value Decomposition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SVM</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71"/>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cuGraph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5" name="Shape 1665"/>
        <p:cNvGrpSpPr/>
        <p:nvPr/>
      </p:nvGrpSpPr>
      <p:grpSpPr>
        <a:xfrm>
          <a:off x="0" y="0"/>
          <a:ext cx="0" cy="0"/>
          <a:chOff x="0" y="0"/>
          <a:chExt cx="0" cy="0"/>
        </a:xfrm>
      </p:grpSpPr>
      <p:cxnSp>
        <p:nvCxnSpPr>
          <p:cNvPr id="1666" name="Google Shape;1666;p72"/>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1667" name="Google Shape;1667;p72"/>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1800" u="none" cap="none" strike="noStrike">
              <a:solidFill>
                <a:srgbClr val="DBBDFF"/>
              </a:solidFill>
              <a:latin typeface="Arial"/>
              <a:ea typeface="Arial"/>
              <a:cs typeface="Arial"/>
              <a:sym typeface="Arial"/>
            </a:endParaRPr>
          </a:p>
        </p:txBody>
      </p:sp>
      <p:sp>
        <p:nvSpPr>
          <p:cNvPr id="1668" name="Google Shape;1668;p72"/>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PyTorch, TensorFlow, MxNet</a:t>
            </a:r>
            <a:endParaRPr b="0" i="0" sz="18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
        <p:nvSpPr>
          <p:cNvPr id="1669" name="Google Shape;1669;p72"/>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1670" name="Google Shape;1670;p72"/>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cxnSp>
        <p:nvCxnSpPr>
          <p:cNvPr id="1671" name="Google Shape;1671;p72"/>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1672" name="Google Shape;1672;p72"/>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1673" name="Google Shape;1673;p72"/>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1674" name="Google Shape;1674;p72"/>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1675" name="Google Shape;1675;p72"/>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676" name="Google Shape;1676;p72"/>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677" name="Google Shape;1677;p72"/>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1678" name="Google Shape;1678;p72"/>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679" name="Google Shape;1679;p72"/>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680" name="Google Shape;1680;p72"/>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681" name="Google Shape;1681;p72"/>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682" name="Google Shape;1682;p72"/>
          <p:cNvPicPr preferRelativeResize="0"/>
          <p:nvPr/>
        </p:nvPicPr>
        <p:blipFill rotWithShape="1">
          <a:blip r:embed="rId3">
            <a:alphaModFix/>
          </a:blip>
          <a:srcRect b="0" l="0" r="0" t="0"/>
          <a:stretch/>
        </p:blipFill>
        <p:spPr>
          <a:xfrm>
            <a:off x="7451909" y="7988850"/>
            <a:ext cx="1226463" cy="561140"/>
          </a:xfrm>
          <a:prstGeom prst="rect">
            <a:avLst/>
          </a:prstGeom>
          <a:noFill/>
          <a:ln>
            <a:noFill/>
          </a:ln>
        </p:spPr>
      </p:pic>
      <p:cxnSp>
        <p:nvCxnSpPr>
          <p:cNvPr id="1683" name="Google Shape;1683;p72"/>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684" name="Google Shape;1684;p7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 Analytics</a:t>
            </a:r>
            <a:endParaRPr/>
          </a:p>
        </p:txBody>
      </p:sp>
      <p:sp>
        <p:nvSpPr>
          <p:cNvPr id="1685" name="Google Shape;1685;p7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More Connections, More Insights</a:t>
            </a:r>
            <a:endParaRPr/>
          </a:p>
        </p:txBody>
      </p:sp>
      <p:sp>
        <p:nvSpPr>
          <p:cNvPr id="1686" name="Google Shape;1686;p72"/>
          <p:cNvSpPr/>
          <p:nvPr/>
        </p:nvSpPr>
        <p:spPr>
          <a:xfrm>
            <a:off x="1611755" y="2771728"/>
            <a:ext cx="149733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687" name="Google Shape;1687;p72"/>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7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Goals and Benefits of cugraph</a:t>
            </a:r>
            <a:endParaRPr/>
          </a:p>
        </p:txBody>
      </p:sp>
      <p:sp>
        <p:nvSpPr>
          <p:cNvPr id="1694" name="Google Shape;1694;p73"/>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rgbClr val="7400FF"/>
                </a:solidFill>
              </a:rPr>
              <a:t>BREAKTHROUGH PERFORMANCE</a:t>
            </a:r>
            <a:endParaRPr/>
          </a:p>
          <a:p>
            <a:pPr indent="-283111" lvl="0" marL="283111" rtl="0" algn="l">
              <a:lnSpc>
                <a:spcPct val="90000"/>
              </a:lnSpc>
              <a:spcBef>
                <a:spcPts val="1000"/>
              </a:spcBef>
              <a:spcAft>
                <a:spcPts val="0"/>
              </a:spcAft>
              <a:buSzPts val="1920"/>
              <a:buChar char="🞂"/>
            </a:pPr>
            <a:r>
              <a:rPr lang="en-US"/>
              <a:t>Up to 500 million edges on a single 32GB GPU</a:t>
            </a:r>
            <a:endParaRPr/>
          </a:p>
          <a:p>
            <a:pPr indent="-283111" lvl="0" marL="283111" rtl="0" algn="l">
              <a:lnSpc>
                <a:spcPct val="90000"/>
              </a:lnSpc>
              <a:spcBef>
                <a:spcPts val="1000"/>
              </a:spcBef>
              <a:spcAft>
                <a:spcPts val="0"/>
              </a:spcAft>
              <a:buSzPts val="1920"/>
              <a:buChar char="🞂"/>
            </a:pPr>
            <a:r>
              <a:rPr lang="en-US"/>
              <a:t>Multi-GPU support for scaling into the billions of edges</a:t>
            </a:r>
            <a:endParaRPr/>
          </a:p>
          <a:p>
            <a:pPr indent="0" lvl="0" marL="0" rtl="0" algn="l">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indent="-283111" lvl="0" marL="283111" rtl="0" algn="l">
              <a:lnSpc>
                <a:spcPct val="90000"/>
              </a:lnSpc>
              <a:spcBef>
                <a:spcPts val="1000"/>
              </a:spcBef>
              <a:spcAft>
                <a:spcPts val="0"/>
              </a:spcAft>
              <a:buClr>
                <a:srgbClr val="7400FF"/>
              </a:buClr>
              <a:buSzPts val="1920"/>
              <a:buChar char="🞂"/>
            </a:pPr>
            <a:r>
              <a:rPr lang="en-US"/>
              <a:t>Property Graph support via DataFrames</a:t>
            </a:r>
            <a:endParaRPr/>
          </a:p>
          <a:p>
            <a:pPr indent="0" lvl="0" marL="0" rtl="0" algn="l">
              <a:lnSpc>
                <a:spcPct val="90000"/>
              </a:lnSpc>
              <a:spcBef>
                <a:spcPts val="2000"/>
              </a:spcBef>
              <a:spcAft>
                <a:spcPts val="0"/>
              </a:spcAft>
              <a:buSzPts val="2240"/>
              <a:buNone/>
            </a:pPr>
            <a:r>
              <a:rPr lang="en-US" sz="2800">
                <a:solidFill>
                  <a:srgbClr val="7400FF"/>
                </a:solidFill>
              </a:rPr>
              <a:t>MULTIPLE APIs</a:t>
            </a:r>
            <a:endParaRPr/>
          </a:p>
          <a:p>
            <a:pPr indent="-283111" lvl="0" marL="283111" rtl="0" algn="l">
              <a:lnSpc>
                <a:spcPct val="90000"/>
              </a:lnSpc>
              <a:spcBef>
                <a:spcPts val="1000"/>
              </a:spcBef>
              <a:spcAft>
                <a:spcPts val="0"/>
              </a:spcAft>
              <a:buSzPts val="1920"/>
              <a:buChar char="🞂"/>
            </a:pPr>
            <a:r>
              <a:rPr b="1" lang="en-US"/>
              <a:t>Python: </a:t>
            </a:r>
            <a:r>
              <a:rPr lang="en-US"/>
              <a:t>Familiar NetworkX-like API</a:t>
            </a:r>
            <a:endParaRPr/>
          </a:p>
          <a:p>
            <a:pPr indent="-283111" lvl="0" marL="283111" rtl="0" algn="l">
              <a:lnSpc>
                <a:spcPct val="90000"/>
              </a:lnSpc>
              <a:spcBef>
                <a:spcPts val="1000"/>
              </a:spcBef>
              <a:spcAft>
                <a:spcPts val="0"/>
              </a:spcAft>
              <a:buSzPts val="1920"/>
              <a:buChar char="🞂"/>
            </a:pPr>
            <a:r>
              <a:rPr b="1" lang="en-US"/>
              <a:t>C/C++: </a:t>
            </a:r>
            <a:r>
              <a:rPr lang="en-US"/>
              <a:t>lower-level granular control for application developers</a:t>
            </a:r>
            <a:endParaRPr/>
          </a:p>
          <a:p>
            <a:pPr indent="0" lvl="0" marL="0" rtl="0" algn="l">
              <a:lnSpc>
                <a:spcPct val="90000"/>
              </a:lnSpc>
              <a:spcBef>
                <a:spcPts val="2000"/>
              </a:spcBef>
              <a:spcAft>
                <a:spcPts val="0"/>
              </a:spcAft>
              <a:buClr>
                <a:srgbClr val="7400FF"/>
              </a:buClr>
              <a:buSzPts val="2240"/>
              <a:buNone/>
            </a:pPr>
            <a:r>
              <a:rPr lang="en-US" sz="2800">
                <a:solidFill>
                  <a:srgbClr val="7400FF"/>
                </a:solidFill>
              </a:rPr>
              <a:t>GROWING FUNCTIONALITY</a:t>
            </a:r>
            <a:endParaRPr/>
          </a:p>
          <a:p>
            <a:pPr indent="-283111" lvl="0" marL="283111" rtl="0" algn="l">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
        <p:nvSpPr>
          <p:cNvPr id="1695" name="Google Shape;1695;p7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Focus on Features and User Experience</a:t>
            </a:r>
            <a:endParaRPr/>
          </a:p>
        </p:txBody>
      </p:sp>
      <p:sp>
        <p:nvSpPr>
          <p:cNvPr id="1696" name="Google Shape;1696;p73"/>
          <p:cNvSpPr txBox="1"/>
          <p:nvPr/>
        </p:nvSpPr>
        <p:spPr>
          <a:xfrm>
            <a:off x="13160250" y="5367475"/>
            <a:ext cx="2228700" cy="7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rebuchet MS"/>
                <a:ea typeface="Trebuchet MS"/>
                <a:cs typeface="Trebuchet MS"/>
                <a:sym typeface="Trebuchet MS"/>
              </a:rPr>
              <a:t>Need a Picture here</a:t>
            </a:r>
            <a:endParaRPr>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sp>
        <p:nvSpPr>
          <p:cNvPr id="1701" name="Google Shape;1701;p74"/>
          <p:cNvSpPr txBox="1"/>
          <p:nvPr/>
        </p:nvSpPr>
        <p:spPr>
          <a:xfrm>
            <a:off x="12881306" y="2771425"/>
            <a:ext cx="2691122" cy="1743965"/>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Dask cuGraph</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Dask 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Numpy</a:t>
            </a:r>
            <a:endParaRPr b="0" i="0" sz="2400" u="none" cap="none" strike="noStrike">
              <a:solidFill>
                <a:srgbClr val="4D4D4D"/>
              </a:solidFill>
              <a:latin typeface="Trebuchet MS"/>
              <a:ea typeface="Trebuchet MS"/>
              <a:cs typeface="Trebuchet MS"/>
              <a:sym typeface="Trebuchet MS"/>
            </a:endParaRPr>
          </a:p>
        </p:txBody>
      </p:sp>
      <p:sp>
        <p:nvSpPr>
          <p:cNvPr id="1702" name="Google Shape;1702;p74"/>
          <p:cNvSpPr/>
          <p:nvPr/>
        </p:nvSpPr>
        <p:spPr>
          <a:xfrm>
            <a:off x="3257550" y="2779967"/>
            <a:ext cx="6742916"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cxnSp>
        <p:nvCxnSpPr>
          <p:cNvPr id="1703" name="Google Shape;1703;p74"/>
          <p:cNvCxnSpPr/>
          <p:nvPr/>
        </p:nvCxnSpPr>
        <p:spPr>
          <a:xfrm>
            <a:off x="10364561" y="3203443"/>
            <a:ext cx="2152650" cy="0"/>
          </a:xfrm>
          <a:prstGeom prst="straightConnector1">
            <a:avLst/>
          </a:prstGeom>
          <a:noFill/>
          <a:ln cap="flat" cmpd="sng" w="31750">
            <a:solidFill>
              <a:srgbClr val="868686"/>
            </a:solidFill>
            <a:prstDash val="solid"/>
            <a:round/>
            <a:headEnd len="sm" w="sm" type="none"/>
            <a:tailEnd len="med" w="med" type="triangle"/>
          </a:ln>
        </p:spPr>
      </p:cxnSp>
      <p:sp>
        <p:nvSpPr>
          <p:cNvPr id="1704" name="Google Shape;1704;p74"/>
          <p:cNvSpPr txBox="1"/>
          <p:nvPr/>
        </p:nvSpPr>
        <p:spPr>
          <a:xfrm>
            <a:off x="12881319" y="6233880"/>
            <a:ext cx="2691000" cy="2317500"/>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Thrust</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Cub</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cuSolver</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cuSparse</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cuRand</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Gunrock*</a:t>
            </a:r>
            <a:endParaRPr b="0" i="0" sz="2400" u="none" cap="none" strike="noStrike">
              <a:solidFill>
                <a:srgbClr val="4D4D4D"/>
              </a:solidFill>
              <a:latin typeface="Trebuchet MS"/>
              <a:ea typeface="Trebuchet MS"/>
              <a:cs typeface="Trebuchet MS"/>
              <a:sym typeface="Trebuchet MS"/>
            </a:endParaRPr>
          </a:p>
        </p:txBody>
      </p:sp>
      <p:cxnSp>
        <p:nvCxnSpPr>
          <p:cNvPr id="1705" name="Google Shape;1705;p74"/>
          <p:cNvCxnSpPr/>
          <p:nvPr/>
        </p:nvCxnSpPr>
        <p:spPr>
          <a:xfrm>
            <a:off x="10364561" y="7392578"/>
            <a:ext cx="2152650" cy="0"/>
          </a:xfrm>
          <a:prstGeom prst="straightConnector1">
            <a:avLst/>
          </a:prstGeom>
          <a:noFill/>
          <a:ln cap="flat" cmpd="sng" w="31750">
            <a:solidFill>
              <a:srgbClr val="868686"/>
            </a:solidFill>
            <a:prstDash val="solid"/>
            <a:round/>
            <a:headEnd len="sm" w="sm" type="none"/>
            <a:tailEnd len="med" w="med" type="triangle"/>
          </a:ln>
        </p:spPr>
      </p:cxnSp>
      <p:sp>
        <p:nvSpPr>
          <p:cNvPr id="1706" name="Google Shape;1706;p74"/>
          <p:cNvSpPr/>
          <p:nvPr/>
        </p:nvSpPr>
        <p:spPr>
          <a:xfrm>
            <a:off x="3257550" y="3783715"/>
            <a:ext cx="6742916" cy="860500"/>
          </a:xfrm>
          <a:prstGeom prst="rect">
            <a:avLst/>
          </a:prstGeom>
          <a:solidFill>
            <a:srgbClr val="21A1B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1707" name="Google Shape;1707;p74"/>
          <p:cNvSpPr/>
          <p:nvPr/>
        </p:nvSpPr>
        <p:spPr>
          <a:xfrm>
            <a:off x="3257550" y="4828743"/>
            <a:ext cx="6742916" cy="860500"/>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cuGraph Algorithms</a:t>
            </a:r>
            <a:endParaRPr b="0" i="0" sz="2400" u="none" cap="none" strike="noStrike">
              <a:solidFill>
                <a:srgbClr val="FFFFFF"/>
              </a:solidFill>
              <a:latin typeface="Trebuchet MS"/>
              <a:ea typeface="Trebuchet MS"/>
              <a:cs typeface="Trebuchet MS"/>
              <a:sym typeface="Trebuchet MS"/>
            </a:endParaRPr>
          </a:p>
        </p:txBody>
      </p:sp>
      <p:sp>
        <p:nvSpPr>
          <p:cNvPr id="1708" name="Google Shape;1708;p74"/>
          <p:cNvSpPr/>
          <p:nvPr/>
        </p:nvSpPr>
        <p:spPr>
          <a:xfrm>
            <a:off x="3257550" y="7967406"/>
            <a:ext cx="6742916"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sp>
        <p:nvSpPr>
          <p:cNvPr id="1709" name="Google Shape;1709;p74"/>
          <p:cNvSpPr/>
          <p:nvPr/>
        </p:nvSpPr>
        <p:spPr>
          <a:xfrm>
            <a:off x="3257550" y="5874964"/>
            <a:ext cx="2167976" cy="860500"/>
          </a:xfrm>
          <a:prstGeom prst="rect">
            <a:avLst/>
          </a:prstGeom>
          <a:solidFill>
            <a:srgbClr val="A764F9"/>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Prims</a:t>
            </a:r>
            <a:endParaRPr b="0" i="0" sz="2400" u="none" cap="none" strike="noStrike">
              <a:solidFill>
                <a:srgbClr val="FFFFFF"/>
              </a:solidFill>
              <a:latin typeface="Trebuchet MS"/>
              <a:ea typeface="Trebuchet MS"/>
              <a:cs typeface="Trebuchet MS"/>
              <a:sym typeface="Trebuchet MS"/>
            </a:endParaRPr>
          </a:p>
        </p:txBody>
      </p:sp>
      <p:sp>
        <p:nvSpPr>
          <p:cNvPr id="1710" name="Google Shape;1710;p74"/>
          <p:cNvSpPr/>
          <p:nvPr/>
        </p:nvSpPr>
        <p:spPr>
          <a:xfrm>
            <a:off x="5468825" y="5874975"/>
            <a:ext cx="2287500" cy="860400"/>
          </a:xfrm>
          <a:prstGeom prst="rect">
            <a:avLst/>
          </a:prstGeom>
          <a:solidFill>
            <a:srgbClr val="A764F9"/>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1" lang="en-US" sz="2400" u="none" cap="none" strike="noStrike">
                <a:solidFill>
                  <a:srgbClr val="FFFFFF"/>
                </a:solidFill>
                <a:latin typeface="Trebuchet MS"/>
                <a:ea typeface="Trebuchet MS"/>
                <a:cs typeface="Trebuchet MS"/>
                <a:sym typeface="Trebuchet MS"/>
              </a:rPr>
              <a:t>cuGraphBLAS</a:t>
            </a:r>
            <a:r>
              <a:rPr b="0" baseline="30000" i="1" lang="en-US" sz="2400" u="none" cap="none" strike="noStrike">
                <a:solidFill>
                  <a:srgbClr val="FFFFFF"/>
                </a:solidFill>
                <a:latin typeface="Trebuchet MS"/>
                <a:ea typeface="Trebuchet MS"/>
                <a:cs typeface="Trebuchet MS"/>
                <a:sym typeface="Trebuchet MS"/>
              </a:rPr>
              <a:t>+</a:t>
            </a:r>
            <a:endParaRPr b="0" baseline="30000" i="1" sz="2400" u="none" cap="none" strike="noStrike">
              <a:solidFill>
                <a:srgbClr val="FFFFFF"/>
              </a:solidFill>
              <a:latin typeface="Trebuchet MS"/>
              <a:ea typeface="Trebuchet MS"/>
              <a:cs typeface="Trebuchet MS"/>
              <a:sym typeface="Trebuchet MS"/>
            </a:endParaRPr>
          </a:p>
        </p:txBody>
      </p:sp>
      <p:sp>
        <p:nvSpPr>
          <p:cNvPr id="1711" name="Google Shape;1711;p74"/>
          <p:cNvSpPr/>
          <p:nvPr/>
        </p:nvSpPr>
        <p:spPr>
          <a:xfrm>
            <a:off x="7832490" y="5874964"/>
            <a:ext cx="2167976" cy="860500"/>
          </a:xfrm>
          <a:prstGeom prst="rect">
            <a:avLst/>
          </a:prstGeom>
          <a:solidFill>
            <a:srgbClr val="A764F9"/>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cuHornet</a:t>
            </a:r>
            <a:endParaRPr b="0" i="0" sz="2400" u="none" cap="none" strike="noStrike">
              <a:solidFill>
                <a:srgbClr val="FFFFFF"/>
              </a:solidFill>
              <a:latin typeface="Trebuchet MS"/>
              <a:ea typeface="Trebuchet MS"/>
              <a:cs typeface="Trebuchet MS"/>
              <a:sym typeface="Trebuchet MS"/>
            </a:endParaRPr>
          </a:p>
        </p:txBody>
      </p:sp>
      <p:sp>
        <p:nvSpPr>
          <p:cNvPr id="1712" name="Google Shape;1712;p74"/>
          <p:cNvSpPr/>
          <p:nvPr/>
        </p:nvSpPr>
        <p:spPr>
          <a:xfrm>
            <a:off x="3257550" y="6921185"/>
            <a:ext cx="6742916" cy="860500"/>
          </a:xfrm>
          <a:prstGeom prst="rect">
            <a:avLst/>
          </a:prstGeom>
          <a:solidFill>
            <a:srgbClr val="8B8B8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 Libraries</a:t>
            </a:r>
            <a:endParaRPr b="0" i="0" sz="2400" u="none" cap="none" strike="noStrike">
              <a:solidFill>
                <a:srgbClr val="FFFFFF"/>
              </a:solidFill>
              <a:latin typeface="Trebuchet MS"/>
              <a:ea typeface="Trebuchet MS"/>
              <a:cs typeface="Trebuchet MS"/>
              <a:sym typeface="Trebuchet MS"/>
            </a:endParaRPr>
          </a:p>
        </p:txBody>
      </p:sp>
      <p:sp>
        <p:nvSpPr>
          <p:cNvPr id="1713" name="Google Shape;1713;p74"/>
          <p:cNvSpPr txBox="1"/>
          <p:nvPr/>
        </p:nvSpPr>
        <p:spPr>
          <a:xfrm>
            <a:off x="12572992" y="9471206"/>
            <a:ext cx="5715000" cy="529500"/>
          </a:xfrm>
          <a:prstGeom prst="rect">
            <a:avLst/>
          </a:prstGeom>
          <a:noFill/>
          <a:ln>
            <a:noFill/>
          </a:ln>
        </p:spPr>
        <p:txBody>
          <a:bodyPr anchorCtr="0" anchor="ctr" bIns="152375" lIns="152375" spcFirstLastPara="1" rIns="152375" wrap="square" tIns="152375">
            <a:noAutofit/>
          </a:bodyPr>
          <a:lstStyle/>
          <a:p>
            <a:pPr indent="0" lvl="0" marL="0" marR="0" rtl="0" algn="r">
              <a:lnSpc>
                <a:spcPct val="100000"/>
              </a:lnSpc>
              <a:spcBef>
                <a:spcPts val="0"/>
              </a:spcBef>
              <a:spcAft>
                <a:spcPts val="0"/>
              </a:spcAft>
              <a:buNone/>
            </a:pPr>
            <a:r>
              <a:rPr b="0" i="1" lang="en-US" sz="1400" u="none" cap="none" strike="noStrike">
                <a:solidFill>
                  <a:schemeClr val="accent4"/>
                </a:solidFill>
                <a:latin typeface="Trebuchet MS"/>
                <a:ea typeface="Trebuchet MS"/>
                <a:cs typeface="Trebuchet MS"/>
                <a:sym typeface="Trebuchet MS"/>
              </a:rPr>
              <a:t>* </a:t>
            </a:r>
            <a:r>
              <a:rPr b="0" i="1" lang="en-US" sz="1400" u="none" cap="none" strike="noStrike">
                <a:solidFill>
                  <a:schemeClr val="accent4"/>
                </a:solidFill>
                <a:latin typeface="Trebuchet MS"/>
                <a:ea typeface="Trebuchet MS"/>
                <a:cs typeface="Trebuchet MS"/>
                <a:sym typeface="Trebuchet MS"/>
              </a:rPr>
              <a:t>Gunrock is from UC Davis</a:t>
            </a:r>
            <a:endParaRPr b="0" i="1" sz="1400" u="none" cap="none" strike="noStrike">
              <a:solidFill>
                <a:schemeClr val="accent4"/>
              </a:solidFill>
              <a:latin typeface="Trebuchet MS"/>
              <a:ea typeface="Trebuchet MS"/>
              <a:cs typeface="Trebuchet MS"/>
              <a:sym typeface="Trebuchet MS"/>
            </a:endParaRPr>
          </a:p>
        </p:txBody>
      </p:sp>
      <p:sp>
        <p:nvSpPr>
          <p:cNvPr id="1714" name="Google Shape;1714;p7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 Technology Stack</a:t>
            </a:r>
            <a:endParaRPr/>
          </a:p>
        </p:txBody>
      </p:sp>
      <p:sp>
        <p:nvSpPr>
          <p:cNvPr id="1715" name="Google Shape;1715;p74"/>
          <p:cNvSpPr txBox="1"/>
          <p:nvPr/>
        </p:nvSpPr>
        <p:spPr>
          <a:xfrm>
            <a:off x="0" y="9452700"/>
            <a:ext cx="5939700" cy="529500"/>
          </a:xfrm>
          <a:prstGeom prst="rect">
            <a:avLst/>
          </a:prstGeom>
          <a:no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rPr i="1" lang="en-US">
                <a:solidFill>
                  <a:schemeClr val="accent4"/>
                </a:solidFill>
                <a:latin typeface="Trebuchet MS"/>
                <a:ea typeface="Trebuchet MS"/>
                <a:cs typeface="Trebuchet MS"/>
                <a:sym typeface="Trebuchet MS"/>
              </a:rPr>
              <a:t>+</a:t>
            </a:r>
            <a:r>
              <a:rPr i="1" lang="en-US">
                <a:solidFill>
                  <a:schemeClr val="accent4"/>
                </a:solidFill>
                <a:latin typeface="Trebuchet MS"/>
                <a:ea typeface="Trebuchet MS"/>
                <a:cs typeface="Trebuchet MS"/>
                <a:sym typeface="Trebuchet MS"/>
              </a:rPr>
              <a:t>cuGraphBLAS is still in development and will be ready late 2020</a:t>
            </a:r>
            <a:endParaRPr b="0" i="1" sz="1400" u="none" cap="none" strike="noStrike">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21"/>
          <p:cNvSpPr txBox="1"/>
          <p:nvPr>
            <p:ph idx="1" type="body"/>
          </p:nvPr>
        </p:nvSpPr>
        <p:spPr>
          <a:xfrm>
            <a:off x="830580" y="7004235"/>
            <a:ext cx="9532000" cy="2131113"/>
          </a:xfrm>
          <a:prstGeom prst="rect">
            <a:avLst/>
          </a:prstGeom>
          <a:noFill/>
          <a:ln>
            <a:noFill/>
          </a:ln>
        </p:spPr>
        <p:txBody>
          <a:bodyPr anchorCtr="0" anchor="t" bIns="45700" lIns="91425" spcFirstLastPara="1" rIns="91425" wrap="square" tIns="45700">
            <a:noAutofit/>
          </a:bodyPr>
          <a:lstStyle/>
          <a:p>
            <a:pPr indent="-282575" lvl="0" marL="282575" rtl="0" algn="l">
              <a:lnSpc>
                <a:spcPct val="90000"/>
              </a:lnSpc>
              <a:spcBef>
                <a:spcPts val="0"/>
              </a:spcBef>
              <a:spcAft>
                <a:spcPts val="0"/>
              </a:spcAft>
              <a:buSzPts val="1600"/>
              <a:buChar char="🞂"/>
            </a:pPr>
            <a:r>
              <a:rPr lang="en-US" sz="2000"/>
              <a:t>Each system has its own internal memory format</a:t>
            </a:r>
            <a:endParaRPr/>
          </a:p>
          <a:p>
            <a:pPr indent="-283111" lvl="0" marL="283111" rtl="0" algn="l">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indent="-283111" lvl="0" marL="283111" rtl="0" algn="l">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577" name="Google Shape;577;p21"/>
          <p:cNvPicPr preferRelativeResize="0"/>
          <p:nvPr/>
        </p:nvPicPr>
        <p:blipFill rotWithShape="1">
          <a:blip r:embed="rId3">
            <a:alphaModFix/>
          </a:blip>
          <a:srcRect b="29453" l="0" r="49981" t="0"/>
          <a:stretch/>
        </p:blipFill>
        <p:spPr>
          <a:xfrm>
            <a:off x="727890" y="2598013"/>
            <a:ext cx="7202230" cy="4022137"/>
          </a:xfrm>
          <a:prstGeom prst="rect">
            <a:avLst/>
          </a:prstGeom>
          <a:noFill/>
          <a:ln>
            <a:noFill/>
          </a:ln>
        </p:spPr>
      </p:pic>
      <p:pic>
        <p:nvPicPr>
          <p:cNvPr descr="pacheArrow (@ApacheArrow) | Twitter" id="578" name="Google Shape;578;p21"/>
          <p:cNvPicPr preferRelativeResize="0"/>
          <p:nvPr/>
        </p:nvPicPr>
        <p:blipFill rotWithShape="1">
          <a:blip r:embed="rId4">
            <a:alphaModFix/>
          </a:blip>
          <a:srcRect b="0" l="0" r="0" t="0"/>
          <a:stretch/>
        </p:blipFill>
        <p:spPr>
          <a:xfrm>
            <a:off x="13224620" y="1535904"/>
            <a:ext cx="561720" cy="561718"/>
          </a:xfrm>
          <a:prstGeom prst="rect">
            <a:avLst/>
          </a:prstGeom>
          <a:noFill/>
          <a:ln>
            <a:noFill/>
          </a:ln>
        </p:spPr>
      </p:pic>
      <p:sp>
        <p:nvSpPr>
          <p:cNvPr id="579" name="Google Shape;579;p21"/>
          <p:cNvSpPr txBox="1"/>
          <p:nvPr/>
        </p:nvSpPr>
        <p:spPr>
          <a:xfrm>
            <a:off x="9898998" y="7005220"/>
            <a:ext cx="7869457" cy="2131113"/>
          </a:xfrm>
          <a:prstGeom prst="rect">
            <a:avLst/>
          </a:prstGeom>
          <a:noFill/>
          <a:ln>
            <a:noFill/>
          </a:ln>
        </p:spPr>
        <p:txBody>
          <a:bodyPr anchorCtr="0" anchor="t" bIns="76200" lIns="91425" spcFirstLastPara="1" rIns="91425" wrap="square" tIns="76200">
            <a:noAutofit/>
          </a:bodyPr>
          <a:lstStyle/>
          <a:p>
            <a:pPr indent="-282575" lvl="0" marL="282575" marR="0" rtl="0" algn="l">
              <a:lnSpc>
                <a:spcPct val="90000"/>
              </a:lnSpc>
              <a:spcBef>
                <a:spcPts val="0"/>
              </a:spcBef>
              <a:spcAft>
                <a:spcPts val="0"/>
              </a:spcAft>
              <a:buClr>
                <a:schemeClr val="lt2"/>
              </a:buClr>
              <a:buSzPts val="1600"/>
              <a:buFont typeface="Noto Sans Symbols"/>
              <a:buChar char="🞂"/>
            </a:pPr>
            <a:r>
              <a:rPr b="0" i="0" lang="en-US" sz="2000" u="none" cap="none" strike="noStrike">
                <a:solidFill>
                  <a:srgbClr val="868686"/>
                </a:solidFill>
                <a:latin typeface="Trebuchet MS"/>
                <a:ea typeface="Trebuchet MS"/>
                <a:cs typeface="Trebuchet MS"/>
                <a:sym typeface="Trebuchet MS"/>
              </a:rPr>
              <a:t>All systems utilize the same memory format</a:t>
            </a:r>
            <a:endParaRPr/>
          </a:p>
          <a:p>
            <a:pPr indent="-282575" lvl="0" marL="282575" marR="0" rtl="0" algn="l">
              <a:lnSpc>
                <a:spcPct val="90000"/>
              </a:lnSpc>
              <a:spcBef>
                <a:spcPts val="1800"/>
              </a:spcBef>
              <a:spcAft>
                <a:spcPts val="0"/>
              </a:spcAft>
              <a:buClr>
                <a:schemeClr val="lt2"/>
              </a:buClr>
              <a:buSzPts val="1600"/>
              <a:buFont typeface="Noto Sans Symbols"/>
              <a:buChar char="🞂"/>
            </a:pPr>
            <a:r>
              <a:rPr b="0" i="0" lang="en-US" sz="2000" u="none" cap="none" strike="noStrike">
                <a:solidFill>
                  <a:srgbClr val="868686"/>
                </a:solidFill>
                <a:latin typeface="Trebuchet MS"/>
                <a:ea typeface="Trebuchet MS"/>
                <a:cs typeface="Trebuchet MS"/>
                <a:sym typeface="Trebuchet MS"/>
              </a:rPr>
              <a:t>No overhead for cross-system communication</a:t>
            </a:r>
            <a:endParaRPr/>
          </a:p>
          <a:p>
            <a:pPr indent="-282575" lvl="0" marL="282575" marR="0" rtl="0" algn="l">
              <a:lnSpc>
                <a:spcPct val="90000"/>
              </a:lnSpc>
              <a:spcBef>
                <a:spcPts val="1800"/>
              </a:spcBef>
              <a:spcAft>
                <a:spcPts val="0"/>
              </a:spcAft>
              <a:buClr>
                <a:schemeClr val="lt2"/>
              </a:buClr>
              <a:buSzPts val="1600"/>
              <a:buFont typeface="Noto Sans Symbols"/>
              <a:buChar char="🞂"/>
            </a:pPr>
            <a:r>
              <a:rPr b="0" i="0" lang="en-US" sz="2000" u="none" cap="none" strike="noStrike">
                <a:solidFill>
                  <a:srgbClr val="868686"/>
                </a:solidFill>
                <a:latin typeface="Trebuchet MS"/>
                <a:ea typeface="Trebuchet MS"/>
                <a:cs typeface="Trebuchet MS"/>
                <a:sym typeface="Trebuchet MS"/>
              </a:rPr>
              <a:t>Projects can share functionality (eg, Parquet-to-Arrow reader)</a:t>
            </a:r>
            <a:endParaRPr/>
          </a:p>
        </p:txBody>
      </p:sp>
      <p:sp>
        <p:nvSpPr>
          <p:cNvPr id="580" name="Google Shape;580;p21"/>
          <p:cNvSpPr/>
          <p:nvPr/>
        </p:nvSpPr>
        <p:spPr>
          <a:xfrm>
            <a:off x="864225" y="9280202"/>
            <a:ext cx="16593196" cy="41357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333" u="none" cap="none" strike="noStrike">
                <a:solidFill>
                  <a:schemeClr val="accent5"/>
                </a:solidFill>
                <a:latin typeface="Trebuchet MS"/>
                <a:ea typeface="Trebuchet MS"/>
                <a:cs typeface="Trebuchet MS"/>
                <a:sym typeface="Trebuchet MS"/>
              </a:rPr>
              <a:t>Source: From Apache Arrow Home Page - https://arrow.apache.org/</a:t>
            </a:r>
            <a:endParaRPr/>
          </a:p>
        </p:txBody>
      </p:sp>
      <p:pic>
        <p:nvPicPr>
          <p:cNvPr id="581" name="Google Shape;581;p21"/>
          <p:cNvPicPr preferRelativeResize="0"/>
          <p:nvPr/>
        </p:nvPicPr>
        <p:blipFill rotWithShape="1">
          <a:blip r:embed="rId3">
            <a:alphaModFix/>
          </a:blip>
          <a:srcRect b="29453" l="52081" r="-2100" t="0"/>
          <a:stretch/>
        </p:blipFill>
        <p:spPr>
          <a:xfrm>
            <a:off x="9454822" y="2384533"/>
            <a:ext cx="7269073" cy="4059465"/>
          </a:xfrm>
          <a:prstGeom prst="rect">
            <a:avLst/>
          </a:prstGeom>
          <a:noFill/>
          <a:ln>
            <a:noFill/>
          </a:ln>
        </p:spPr>
      </p:pic>
      <p:sp>
        <p:nvSpPr>
          <p:cNvPr id="582" name="Google Shape;582;p2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Learning from Apache Arrow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0" name="Shape 1720"/>
        <p:cNvGrpSpPr/>
        <p:nvPr/>
      </p:nvGrpSpPr>
      <p:grpSpPr>
        <a:xfrm>
          <a:off x="0" y="0"/>
          <a:ext cx="0" cy="0"/>
          <a:chOff x="0" y="0"/>
          <a:chExt cx="0" cy="0"/>
        </a:xfrm>
      </p:grpSpPr>
      <p:sp>
        <p:nvSpPr>
          <p:cNvPr id="1721" name="Google Shape;1721;p75"/>
          <p:cNvSpPr txBox="1"/>
          <p:nvPr/>
        </p:nvSpPr>
        <p:spPr>
          <a:xfrm>
            <a:off x="11395775" y="2842075"/>
            <a:ext cx="6298200" cy="17733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 - </a:t>
            </a:r>
            <a:r>
              <a:rPr lang="en-US" sz="1800">
                <a:solidFill>
                  <a:schemeClr val="accent4"/>
                </a:solidFill>
                <a:latin typeface="Trebuchet MS"/>
                <a:ea typeface="Trebuchet MS"/>
                <a:cs typeface="Trebuchet MS"/>
                <a:sym typeface="Trebuchet MS"/>
              </a:rPr>
              <a:t>Balanced</a:t>
            </a:r>
            <a:r>
              <a:rPr lang="en-US" sz="1800">
                <a:solidFill>
                  <a:schemeClr val="accent4"/>
                </a:solidFill>
                <a:latin typeface="Trebuchet MS"/>
                <a:ea typeface="Trebuchet MS"/>
                <a:cs typeface="Trebuchet MS"/>
                <a:sym typeface="Trebuchet MS"/>
              </a:rPr>
              <a:t> Cu and Modularity Maxim</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b="1" lang="en-US" sz="1800">
                <a:solidFill>
                  <a:schemeClr val="accent4"/>
                </a:solidFill>
                <a:latin typeface="Trebuchet MS"/>
                <a:ea typeface="Trebuchet MS"/>
                <a:cs typeface="Trebuchet MS"/>
                <a:sym typeface="Trebuchet MS"/>
              </a:rPr>
              <a:t>Louvain (redone for 0.14)</a:t>
            </a:r>
            <a:endParaRPr b="1"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a:t>
            </a:r>
            <a:r>
              <a:rPr lang="en-US" sz="1800">
                <a:solidFill>
                  <a:schemeClr val="dk2"/>
                </a:solidFill>
                <a:latin typeface="Trebuchet MS"/>
                <a:ea typeface="Trebuchet MS"/>
                <a:cs typeface="Trebuchet MS"/>
                <a:sym typeface="Trebuchet MS"/>
              </a:rPr>
              <a:t>g</a:t>
            </a:r>
            <a:endParaRPr sz="1800">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722" name="Google Shape;1722;p75"/>
          <p:cNvSpPr txBox="1"/>
          <p:nvPr/>
        </p:nvSpPr>
        <p:spPr>
          <a:xfrm>
            <a:off x="11395775" y="6328105"/>
            <a:ext cx="4272600" cy="876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Jaccard</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Weighted Jaccard</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Overlap Coefficient</a:t>
            </a:r>
            <a:endParaRPr b="0" i="0" sz="1800" u="none" cap="none" strike="noStrike">
              <a:solidFill>
                <a:schemeClr val="accent4"/>
              </a:solidFill>
              <a:latin typeface="Trebuchet MS"/>
              <a:ea typeface="Trebuchet MS"/>
              <a:cs typeface="Trebuchet MS"/>
              <a:sym typeface="Trebuchet MS"/>
            </a:endParaRPr>
          </a:p>
        </p:txBody>
      </p:sp>
      <p:sp>
        <p:nvSpPr>
          <p:cNvPr id="1723" name="Google Shape;1723;p75"/>
          <p:cNvSpPr txBox="1"/>
          <p:nvPr/>
        </p:nvSpPr>
        <p:spPr>
          <a:xfrm>
            <a:off x="11395775" y="7353032"/>
            <a:ext cx="4686600" cy="7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Single Source Shortest Path (SSSP)</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Breadth First Search (BFS)</a:t>
            </a:r>
            <a:endParaRPr b="0" i="0" sz="1800" u="none" cap="none" strike="noStrike">
              <a:solidFill>
                <a:schemeClr val="accent4"/>
              </a:solidFill>
              <a:latin typeface="Trebuchet MS"/>
              <a:ea typeface="Trebuchet MS"/>
              <a:cs typeface="Trebuchet MS"/>
              <a:sym typeface="Trebuchet MS"/>
            </a:endParaRPr>
          </a:p>
        </p:txBody>
      </p:sp>
      <p:sp>
        <p:nvSpPr>
          <p:cNvPr id="1724" name="Google Shape;1724;p75"/>
          <p:cNvSpPr txBox="1"/>
          <p:nvPr/>
        </p:nvSpPr>
        <p:spPr>
          <a:xfrm>
            <a:off x="11395775" y="8218050"/>
            <a:ext cx="5026500" cy="876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1" lang="en-US" sz="1800">
                <a:solidFill>
                  <a:schemeClr val="accent4"/>
                </a:solidFill>
                <a:latin typeface="Trebuchet MS"/>
                <a:ea typeface="Trebuchet MS"/>
                <a:cs typeface="Trebuchet MS"/>
                <a:sym typeface="Trebuchet MS"/>
              </a:rPr>
              <a:t>Betweenness Centrality (redone in 0.14)</a:t>
            </a:r>
            <a:endParaRPr b="1" sz="1800">
              <a:solidFill>
                <a:schemeClr val="accent4"/>
              </a:solidFill>
              <a:latin typeface="Trebuchet MS"/>
              <a:ea typeface="Trebuchet MS"/>
              <a:cs typeface="Trebuchet MS"/>
              <a:sym typeface="Trebuchet MS"/>
            </a:endParaRPr>
          </a:p>
        </p:txBody>
      </p:sp>
      <p:sp>
        <p:nvSpPr>
          <p:cNvPr id="1725" name="Google Shape;1725;p75"/>
          <p:cNvSpPr txBox="1"/>
          <p:nvPr/>
        </p:nvSpPr>
        <p:spPr>
          <a:xfrm>
            <a:off x="11395775" y="4676136"/>
            <a:ext cx="4272600" cy="7209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Weakly Connected Components</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Strongly Connected Components</a:t>
            </a:r>
            <a:endParaRPr b="0" i="0" sz="1800" u="none" cap="none" strike="noStrike">
              <a:solidFill>
                <a:schemeClr val="accent4"/>
              </a:solidFill>
              <a:latin typeface="Trebuchet MS"/>
              <a:ea typeface="Trebuchet MS"/>
              <a:cs typeface="Trebuchet MS"/>
              <a:sym typeface="Trebuchet MS"/>
            </a:endParaRPr>
          </a:p>
        </p:txBody>
      </p:sp>
      <p:sp>
        <p:nvSpPr>
          <p:cNvPr id="1726" name="Google Shape;1726;p75"/>
          <p:cNvSpPr txBox="1"/>
          <p:nvPr/>
        </p:nvSpPr>
        <p:spPr>
          <a:xfrm>
            <a:off x="11395775" y="5502111"/>
            <a:ext cx="4272600" cy="7209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Page Rank (Multi-GPU)</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Personal Page Rank</a:t>
            </a:r>
            <a:endParaRPr b="0" i="0" sz="1800" u="none" cap="none" strike="noStrike">
              <a:solidFill>
                <a:schemeClr val="accent4"/>
              </a:solidFill>
              <a:latin typeface="Trebuchet MS"/>
              <a:ea typeface="Trebuchet MS"/>
              <a:cs typeface="Trebuchet MS"/>
              <a:sym typeface="Trebuchet MS"/>
            </a:endParaRPr>
          </a:p>
        </p:txBody>
      </p:sp>
      <p:pic>
        <p:nvPicPr>
          <p:cNvPr id="1727" name="Google Shape;1727;p75"/>
          <p:cNvPicPr preferRelativeResize="0"/>
          <p:nvPr/>
        </p:nvPicPr>
        <p:blipFill rotWithShape="1">
          <a:blip r:embed="rId3">
            <a:alphaModFix/>
          </a:blip>
          <a:srcRect b="0" l="0" r="0" t="0"/>
          <a:stretch/>
        </p:blipFill>
        <p:spPr>
          <a:xfrm>
            <a:off x="1846722" y="1573365"/>
            <a:ext cx="3711400" cy="3711437"/>
          </a:xfrm>
          <a:prstGeom prst="rect">
            <a:avLst/>
          </a:prstGeom>
          <a:noFill/>
          <a:ln>
            <a:noFill/>
          </a:ln>
        </p:spPr>
      </p:pic>
      <p:sp>
        <p:nvSpPr>
          <p:cNvPr id="1728" name="Google Shape;1728;p75"/>
          <p:cNvSpPr txBox="1"/>
          <p:nvPr/>
        </p:nvSpPr>
        <p:spPr>
          <a:xfrm>
            <a:off x="461903" y="7342275"/>
            <a:ext cx="2942100" cy="16488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Renumbering</a:t>
            </a:r>
            <a:endParaRPr b="0" i="0" sz="1800" u="none" cap="none" strike="noStrike">
              <a:solidFill>
                <a:schemeClr val="accent4"/>
              </a:solidFill>
              <a:latin typeface="Trebuchet MS"/>
              <a:ea typeface="Trebuchet MS"/>
              <a:cs typeface="Trebuchet MS"/>
              <a:sym typeface="Trebuchet MS"/>
            </a:endParaRPr>
          </a:p>
          <a:p>
            <a:pPr indent="0" lvl="0" marL="0" marR="0" rtl="0" algn="r">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indent="0" lvl="0" marL="0" marR="0" rtl="0" algn="r">
              <a:lnSpc>
                <a:spcPct val="90000"/>
              </a:lnSpc>
              <a:spcBef>
                <a:spcPts val="0"/>
              </a:spcBef>
              <a:spcAft>
                <a:spcPts val="0"/>
              </a:spcAft>
              <a:buNone/>
            </a:pPr>
            <a:r>
              <a:rPr b="1" lang="en-US" sz="1800">
                <a:solidFill>
                  <a:schemeClr val="accent4"/>
                </a:solidFill>
                <a:latin typeface="Trebuchet MS"/>
                <a:ea typeface="Trebuchet MS"/>
                <a:cs typeface="Trebuchet MS"/>
                <a:sym typeface="Trebuchet MS"/>
              </a:rPr>
              <a:t>Force Atlas 2</a:t>
            </a:r>
            <a:endParaRPr b="1" sz="1800">
              <a:solidFill>
                <a:schemeClr val="accent4"/>
              </a:solidFill>
              <a:latin typeface="Trebuchet MS"/>
              <a:ea typeface="Trebuchet MS"/>
              <a:cs typeface="Trebuchet MS"/>
              <a:sym typeface="Trebuchet MS"/>
            </a:endParaRPr>
          </a:p>
        </p:txBody>
      </p:sp>
      <p:sp>
        <p:nvSpPr>
          <p:cNvPr id="1729" name="Google Shape;1729;p75"/>
          <p:cNvSpPr/>
          <p:nvPr/>
        </p:nvSpPr>
        <p:spPr>
          <a:xfrm>
            <a:off x="7734222" y="8286087"/>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b="0" i="0" sz="2000" u="none" cap="none" strike="noStrike">
              <a:solidFill>
                <a:srgbClr val="FFFFFF"/>
              </a:solidFill>
              <a:latin typeface="Trebuchet MS"/>
              <a:ea typeface="Trebuchet MS"/>
              <a:cs typeface="Trebuchet MS"/>
              <a:sym typeface="Trebuchet MS"/>
            </a:endParaRPr>
          </a:p>
        </p:txBody>
      </p:sp>
      <p:sp>
        <p:nvSpPr>
          <p:cNvPr id="1730" name="Google Shape;1730;p75"/>
          <p:cNvSpPr/>
          <p:nvPr/>
        </p:nvSpPr>
        <p:spPr>
          <a:xfrm>
            <a:off x="7734222" y="7345159"/>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Traversal</a:t>
            </a:r>
            <a:endParaRPr b="0" i="0" sz="2000" u="none" cap="none" strike="noStrike">
              <a:solidFill>
                <a:srgbClr val="FFFFFF"/>
              </a:solidFill>
              <a:latin typeface="Trebuchet MS"/>
              <a:ea typeface="Trebuchet MS"/>
              <a:cs typeface="Trebuchet MS"/>
              <a:sym typeface="Trebuchet MS"/>
            </a:endParaRPr>
          </a:p>
        </p:txBody>
      </p:sp>
      <p:sp>
        <p:nvSpPr>
          <p:cNvPr id="1731" name="Google Shape;1731;p75"/>
          <p:cNvSpPr/>
          <p:nvPr/>
        </p:nvSpPr>
        <p:spPr>
          <a:xfrm>
            <a:off x="7734222" y="6404232"/>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Link Prediction</a:t>
            </a:r>
            <a:endParaRPr b="0" i="0" sz="2000" u="none" cap="none" strike="noStrike">
              <a:solidFill>
                <a:srgbClr val="FFFFFF"/>
              </a:solidFill>
              <a:latin typeface="Trebuchet MS"/>
              <a:ea typeface="Trebuchet MS"/>
              <a:cs typeface="Trebuchet MS"/>
              <a:sym typeface="Trebuchet MS"/>
            </a:endParaRPr>
          </a:p>
        </p:txBody>
      </p:sp>
      <p:sp>
        <p:nvSpPr>
          <p:cNvPr id="1732" name="Google Shape;1732;p75"/>
          <p:cNvSpPr/>
          <p:nvPr/>
        </p:nvSpPr>
        <p:spPr>
          <a:xfrm>
            <a:off x="7734222" y="5539505"/>
            <a:ext cx="3582900" cy="7236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Link Analysis</a:t>
            </a:r>
            <a:endParaRPr b="0" i="0" sz="2000" u="none" cap="none" strike="noStrike">
              <a:solidFill>
                <a:srgbClr val="FFFFFF"/>
              </a:solidFill>
              <a:latin typeface="Trebuchet MS"/>
              <a:ea typeface="Trebuchet MS"/>
              <a:cs typeface="Trebuchet MS"/>
              <a:sym typeface="Trebuchet MS"/>
            </a:endParaRPr>
          </a:p>
        </p:txBody>
      </p:sp>
      <p:sp>
        <p:nvSpPr>
          <p:cNvPr id="1733" name="Google Shape;1733;p75"/>
          <p:cNvSpPr/>
          <p:nvPr/>
        </p:nvSpPr>
        <p:spPr>
          <a:xfrm>
            <a:off x="7734222" y="4674778"/>
            <a:ext cx="3582900" cy="7236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Components</a:t>
            </a:r>
            <a:endParaRPr b="0" i="0" sz="2000" u="none" cap="none" strike="noStrike">
              <a:solidFill>
                <a:srgbClr val="FFFFFF"/>
              </a:solidFill>
              <a:latin typeface="Trebuchet MS"/>
              <a:ea typeface="Trebuchet MS"/>
              <a:cs typeface="Trebuchet MS"/>
              <a:sym typeface="Trebuchet MS"/>
            </a:endParaRPr>
          </a:p>
        </p:txBody>
      </p:sp>
      <p:sp>
        <p:nvSpPr>
          <p:cNvPr id="1734" name="Google Shape;1734;p75"/>
          <p:cNvSpPr/>
          <p:nvPr/>
        </p:nvSpPr>
        <p:spPr>
          <a:xfrm>
            <a:off x="7734225" y="2885575"/>
            <a:ext cx="3582900" cy="16863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Community</a:t>
            </a:r>
            <a:endParaRPr b="0" i="0" sz="2000" u="none" cap="none" strike="noStrike">
              <a:solidFill>
                <a:srgbClr val="FFFFFF"/>
              </a:solidFill>
              <a:latin typeface="Trebuchet MS"/>
              <a:ea typeface="Trebuchet MS"/>
              <a:cs typeface="Trebuchet MS"/>
              <a:sym typeface="Trebuchet MS"/>
            </a:endParaRPr>
          </a:p>
        </p:txBody>
      </p:sp>
      <p:sp>
        <p:nvSpPr>
          <p:cNvPr id="1735" name="Google Shape;1735;p75"/>
          <p:cNvSpPr/>
          <p:nvPr/>
        </p:nvSpPr>
        <p:spPr>
          <a:xfrm>
            <a:off x="3524725" y="7323514"/>
            <a:ext cx="3582900" cy="16863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Utilities</a:t>
            </a:r>
            <a:endParaRPr b="0" i="0" sz="2000" u="none" cap="none" strike="noStrike">
              <a:solidFill>
                <a:srgbClr val="FFFFFF"/>
              </a:solidFill>
              <a:latin typeface="Trebuchet MS"/>
              <a:ea typeface="Trebuchet MS"/>
              <a:cs typeface="Trebuchet MS"/>
              <a:sym typeface="Trebuchet MS"/>
            </a:endParaRPr>
          </a:p>
        </p:txBody>
      </p:sp>
      <p:sp>
        <p:nvSpPr>
          <p:cNvPr id="1736" name="Google Shape;1736;p75"/>
          <p:cNvSpPr/>
          <p:nvPr/>
        </p:nvSpPr>
        <p:spPr>
          <a:xfrm>
            <a:off x="3524725" y="6404223"/>
            <a:ext cx="3582900" cy="7239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b="0" i="0" sz="2000" u="none" cap="none" strike="noStrike">
              <a:solidFill>
                <a:srgbClr val="FFFFFF"/>
              </a:solidFill>
              <a:latin typeface="Trebuchet MS"/>
              <a:ea typeface="Trebuchet MS"/>
              <a:cs typeface="Trebuchet MS"/>
              <a:sym typeface="Trebuchet MS"/>
            </a:endParaRPr>
          </a:p>
        </p:txBody>
      </p:sp>
      <p:sp>
        <p:nvSpPr>
          <p:cNvPr id="1737" name="Google Shape;1737;p75"/>
          <p:cNvSpPr txBox="1"/>
          <p:nvPr>
            <p:ph idx="2" type="body"/>
          </p:nvPr>
        </p:nvSpPr>
        <p:spPr>
          <a:xfrm>
            <a:off x="830555" y="202317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3000"/>
              <a:buFont typeface="Trebuchet MS"/>
              <a:buNone/>
            </a:pPr>
            <a:r>
              <a:rPr lang="en-US"/>
              <a:t>GPU-accelerated NetworkX</a:t>
            </a:r>
            <a:endParaRPr/>
          </a:p>
        </p:txBody>
      </p:sp>
      <p:sp>
        <p:nvSpPr>
          <p:cNvPr id="1738" name="Google Shape;1738;p7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Algorithms</a:t>
            </a:r>
            <a:endParaRPr/>
          </a:p>
        </p:txBody>
      </p:sp>
      <p:sp>
        <p:nvSpPr>
          <p:cNvPr id="1739" name="Google Shape;1739;p75"/>
          <p:cNvSpPr txBox="1"/>
          <p:nvPr/>
        </p:nvSpPr>
        <p:spPr>
          <a:xfrm>
            <a:off x="461903" y="6412100"/>
            <a:ext cx="29421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indent="0" lvl="0" marL="0" rtl="0" algn="r">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3" name="Shape 1743"/>
        <p:cNvGrpSpPr/>
        <p:nvPr/>
      </p:nvGrpSpPr>
      <p:grpSpPr>
        <a:xfrm>
          <a:off x="0" y="0"/>
          <a:ext cx="0" cy="0"/>
          <a:chOff x="0" y="0"/>
          <a:chExt cx="0" cy="0"/>
        </a:xfrm>
      </p:grpSpPr>
      <p:sp>
        <p:nvSpPr>
          <p:cNvPr id="1744" name="Google Shape;1744;p7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Benchmarks: Single-GPU cuGraph vs NetworkX</a:t>
            </a:r>
            <a:endParaRPr/>
          </a:p>
        </p:txBody>
      </p:sp>
      <p:pic>
        <p:nvPicPr>
          <p:cNvPr id="1745" name="Google Shape;1745;p76" title="Chart"/>
          <p:cNvPicPr preferRelativeResize="0"/>
          <p:nvPr/>
        </p:nvPicPr>
        <p:blipFill>
          <a:blip r:embed="rId3">
            <a:alphaModFix/>
          </a:blip>
          <a:stretch>
            <a:fillRect/>
          </a:stretch>
        </p:blipFill>
        <p:spPr>
          <a:xfrm>
            <a:off x="152400" y="2366325"/>
            <a:ext cx="12425025" cy="7144926"/>
          </a:xfrm>
          <a:prstGeom prst="rect">
            <a:avLst/>
          </a:prstGeom>
          <a:noFill/>
          <a:ln>
            <a:noFill/>
          </a:ln>
        </p:spPr>
      </p:pic>
      <p:graphicFrame>
        <p:nvGraphicFramePr>
          <p:cNvPr id="1746" name="Google Shape;1746;p76"/>
          <p:cNvGraphicFramePr/>
          <p:nvPr/>
        </p:nvGraphicFramePr>
        <p:xfrm>
          <a:off x="12310870" y="2682496"/>
          <a:ext cx="3000000" cy="3000000"/>
        </p:xfrm>
        <a:graphic>
          <a:graphicData uri="http://schemas.openxmlformats.org/drawingml/2006/table">
            <a:tbl>
              <a:tblPr bandRow="1" firstRow="1">
                <a:noFill/>
                <a:tableStyleId>{5721E650-0835-463E-98DA-869E73BF3EF4}</a:tableStyleId>
              </a:tblPr>
              <a:tblGrid>
                <a:gridCol w="2852925"/>
                <a:gridCol w="1481325"/>
                <a:gridCol w="1481325"/>
              </a:tblGrid>
              <a:tr h="436550">
                <a:tc>
                  <a:txBody>
                    <a:bodyPr/>
                    <a:lstStyle/>
                    <a:p>
                      <a:pPr indent="0" lvl="0" marL="0" marR="0" rtl="0" algn="l">
                        <a:spcBef>
                          <a:spcPts val="0"/>
                        </a:spcBef>
                        <a:spcAft>
                          <a:spcPts val="0"/>
                        </a:spcAft>
                        <a:buNone/>
                      </a:pPr>
                      <a:r>
                        <a:rPr b="0" lang="en-US" sz="2000">
                          <a:solidFill>
                            <a:schemeClr val="lt1"/>
                          </a:solidFill>
                        </a:rPr>
                        <a:t>Dataset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Nodes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Edges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preferentialAttachment</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100,000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999,970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spcBef>
                          <a:spcPts val="0"/>
                        </a:spcBef>
                        <a:spcAft>
                          <a:spcPts val="0"/>
                        </a:spcAft>
                        <a:buNone/>
                      </a:pPr>
                      <a:r>
                        <a:rPr b="1" lang="en-US" sz="1600">
                          <a:solidFill>
                            <a:srgbClr val="868686"/>
                          </a:solidFill>
                        </a:rPr>
                        <a:t>caidaRouterLevel</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192,244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1,218,132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coAuthorsDBLP</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299,067</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299,067</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Dblp-2010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326,186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1,615,400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citationCiteseer</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268,495</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2,313,294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429925">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coPapersDBLP</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540,486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20,491,458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coPapersCiteseer</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434,102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32,073,440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As-Skitter</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1,696,415</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22,190,596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0" name="Shape 1750"/>
        <p:cNvGrpSpPr/>
        <p:nvPr/>
      </p:nvGrpSpPr>
      <p:grpSpPr>
        <a:xfrm>
          <a:off x="0" y="0"/>
          <a:ext cx="0" cy="0"/>
          <a:chOff x="0" y="0"/>
          <a:chExt cx="0" cy="0"/>
        </a:xfrm>
      </p:grpSpPr>
      <p:sp>
        <p:nvSpPr>
          <p:cNvPr id="1751" name="Google Shape;1751;p77"/>
          <p:cNvSpPr/>
          <p:nvPr/>
        </p:nvSpPr>
        <p:spPr>
          <a:xfrm>
            <a:off x="864225" y="9057956"/>
            <a:ext cx="16593196" cy="41357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400" u="none" cap="none" strike="noStrik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752" name="Google Shape;1752;p77"/>
          <p:cNvGraphicFramePr/>
          <p:nvPr/>
        </p:nvGraphicFramePr>
        <p:xfrm>
          <a:off x="1863937" y="3455893"/>
          <a:ext cx="3000000" cy="3000000"/>
        </p:xfrm>
        <a:graphic>
          <a:graphicData uri="http://schemas.openxmlformats.org/drawingml/2006/table">
            <a:tbl>
              <a:tblPr bandRow="1" firstRow="1">
                <a:noFill/>
                <a:tableStyleId>{5721E650-0835-463E-98DA-869E73BF3EF4}</a:tableStyleId>
              </a:tblPr>
              <a:tblGrid>
                <a:gridCol w="1976675"/>
                <a:gridCol w="2132025"/>
                <a:gridCol w="2544775"/>
                <a:gridCol w="1976675"/>
                <a:gridCol w="1976675"/>
                <a:gridCol w="1976675"/>
                <a:gridCol w="1976675"/>
              </a:tblGrid>
              <a:tr h="1023550">
                <a:tc>
                  <a:txBody>
                    <a:bodyPr/>
                    <a:lstStyle/>
                    <a:p>
                      <a:pPr indent="0" lvl="0" marL="0" marR="0" rtl="0" algn="l">
                        <a:spcBef>
                          <a:spcPts val="0"/>
                        </a:spcBef>
                        <a:spcAft>
                          <a:spcPts val="0"/>
                        </a:spcAft>
                        <a:buNone/>
                      </a:pPr>
                      <a:r>
                        <a:rPr b="0" lang="en-US" sz="2000">
                          <a:solidFill>
                            <a:schemeClr val="lt1"/>
                          </a:solidFill>
                        </a:rPr>
                        <a:t>HiBench Scale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Vertices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Edges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CSV File (GB)</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 of GPUs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 of CPU Threads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Pagerank for 3 Iterations (secs)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712350">
                <a:tc>
                  <a:txBody>
                    <a:bodyPr/>
                    <a:lstStyle/>
                    <a:p>
                      <a:pPr indent="0" lvl="0" marL="0" marR="0" rtl="0" algn="l">
                        <a:spcBef>
                          <a:spcPts val="0"/>
                        </a:spcBef>
                        <a:spcAft>
                          <a:spcPts val="0"/>
                        </a:spcAft>
                        <a:buNone/>
                      </a:pPr>
                      <a:r>
                        <a:rPr b="1" lang="en-US" sz="2000">
                          <a:solidFill>
                            <a:srgbClr val="868686"/>
                          </a:solidFill>
                        </a:rPr>
                        <a:t>Huge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198,000,000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1.1</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spcBef>
                          <a:spcPts val="0"/>
                        </a:spcBef>
                        <a:spcAft>
                          <a:spcPts val="0"/>
                        </a:spcAft>
                        <a:buNone/>
                      </a:pPr>
                      <a:r>
                        <a:rPr b="1" lang="en-US" sz="2000">
                          <a:solidFill>
                            <a:srgbClr val="868686"/>
                          </a:solidFill>
                        </a:rPr>
                        <a:t>BigData</a:t>
                      </a:r>
                      <a:endParaRPr b="1"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1,980,000,000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5.1</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4,000,000,000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69</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9.0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200,000,000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8,000,000,000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146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18.2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400,000,000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16,000,000,000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31.8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400,000,000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16,000,000,000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800*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5760*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753" name="Google Shape;1753;p7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Multi-GPU PageRank Performance </a:t>
            </a:r>
            <a:endParaRPr/>
          </a:p>
        </p:txBody>
      </p:sp>
      <p:sp>
        <p:nvSpPr>
          <p:cNvPr id="1754" name="Google Shape;1754;p7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graphicFrame>
        <p:nvGraphicFramePr>
          <p:cNvPr id="1759" name="Google Shape;1759;p78"/>
          <p:cNvGraphicFramePr/>
          <p:nvPr/>
        </p:nvGraphicFramePr>
        <p:xfrm>
          <a:off x="2535343" y="2845547"/>
          <a:ext cx="3000000" cy="3000000"/>
        </p:xfrm>
        <a:graphic>
          <a:graphicData uri="http://schemas.openxmlformats.org/drawingml/2006/table">
            <a:tbl>
              <a:tblPr bandRow="1" firstRow="1">
                <a:noFill/>
                <a:tableStyleId>{5721E650-0835-463E-98DA-869E73BF3EF4}</a:tableStyleId>
              </a:tblPr>
              <a:tblGrid>
                <a:gridCol w="4856050"/>
                <a:gridCol w="2470200"/>
                <a:gridCol w="2948725"/>
                <a:gridCol w="2948725"/>
              </a:tblGrid>
              <a:tr h="436550">
                <a:tc>
                  <a:txBody>
                    <a:bodyPr/>
                    <a:lstStyle/>
                    <a:p>
                      <a:pPr indent="0" lvl="0" marL="0" marR="0" rtl="0" algn="l">
                        <a:spcBef>
                          <a:spcPts val="0"/>
                        </a:spcBef>
                        <a:spcAft>
                          <a:spcPts val="0"/>
                        </a:spcAft>
                        <a:buNone/>
                      </a:pPr>
                      <a:r>
                        <a:rPr b="0" lang="en-US" sz="2000">
                          <a:solidFill>
                            <a:schemeClr val="lt1"/>
                          </a:solidFill>
                        </a:rPr>
                        <a:t>cuGRAPH</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Personal 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None/>
                      </a:pPr>
                      <a:r>
                        <a:rPr b="1" lang="en-US" sz="1600">
                          <a:solidFill>
                            <a:srgbClr val="868686"/>
                          </a:solidFill>
                        </a:rPr>
                        <a:t>Katz</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Betweenness Centrality</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Spectral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Louvain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Ensemble Clustering for Graphs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K-Truss &amp; K-Core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rtl="0" algn="l">
                        <a:spcBef>
                          <a:spcPts val="0"/>
                        </a:spcBef>
                        <a:spcAft>
                          <a:spcPts val="0"/>
                        </a:spcAft>
                        <a:buClr>
                          <a:srgbClr val="868686"/>
                        </a:buClr>
                        <a:buSzPts val="1600"/>
                        <a:buFont typeface="Trebuchet MS"/>
                        <a:buNone/>
                      </a:pPr>
                      <a:r>
                        <a:rPr b="1" lang="en-US" sz="1600">
                          <a:solidFill>
                            <a:srgbClr val="868686"/>
                          </a:solidFill>
                        </a:rPr>
                        <a:t>Connected Components (Weak &amp; Strong)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Triangle Counting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Single Source Shortest Path (SSSP)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Breadth-First Search (BFS)</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rtl="0" algn="l">
                        <a:spcBef>
                          <a:spcPts val="0"/>
                        </a:spcBef>
                        <a:spcAft>
                          <a:spcPts val="0"/>
                        </a:spcAft>
                        <a:buClr>
                          <a:schemeClr val="dk2"/>
                        </a:buClr>
                        <a:buSzPts val="1100"/>
                        <a:buFont typeface="Arial"/>
                        <a:buNone/>
                      </a:pPr>
                      <a:r>
                        <a:rPr b="1" lang="en-US" sz="1600">
                          <a:solidFill>
                            <a:srgbClr val="868686"/>
                          </a:solidFill>
                        </a:rPr>
                        <a:t>Jaccard &amp; Overlap Coefficient</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rtl="0" algn="l">
                        <a:spcBef>
                          <a:spcPts val="0"/>
                        </a:spcBef>
                        <a:spcAft>
                          <a:spcPts val="0"/>
                        </a:spcAft>
                        <a:buClr>
                          <a:srgbClr val="868686"/>
                        </a:buClr>
                        <a:buSzPts val="1600"/>
                        <a:buFont typeface="Trebuchet MS"/>
                        <a:buNone/>
                      </a:pPr>
                      <a:r>
                        <a:rPr b="1" lang="en-US" sz="1600">
                          <a:solidFill>
                            <a:srgbClr val="868686"/>
                          </a:solidFill>
                        </a:rPr>
                        <a:t>Force Atlas 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203200">
                <a:tc>
                  <a:txBody>
                    <a:bodyPr/>
                    <a:lstStyle/>
                    <a:p>
                      <a:pPr indent="0" lvl="0" marL="0" rtl="0" algn="l">
                        <a:spcBef>
                          <a:spcPts val="0"/>
                        </a:spcBef>
                        <a:spcAft>
                          <a:spcPts val="0"/>
                        </a:spcAft>
                        <a:buNone/>
                      </a:pPr>
                      <a:r>
                        <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bl>
          </a:graphicData>
        </a:graphic>
      </p:graphicFrame>
      <p:sp>
        <p:nvSpPr>
          <p:cNvPr id="1760" name="Google Shape;1760;p7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a:t>
            </a:r>
            <a:endParaRPr/>
          </a:p>
        </p:txBody>
      </p:sp>
      <p:sp>
        <p:nvSpPr>
          <p:cNvPr id="1761" name="Google Shape;1761;p7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December</a:t>
            </a:r>
            <a:r>
              <a:rPr lang="en-US"/>
              <a:t> 20</a:t>
            </a:r>
            <a:r>
              <a:rPr lang="en-US"/>
              <a:t>19</a:t>
            </a:r>
            <a:r>
              <a:rPr lang="en-US"/>
              <a:t> - RAPIDS 0.14</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5" name="Shape 1765"/>
        <p:cNvGrpSpPr/>
        <p:nvPr/>
      </p:nvGrpSpPr>
      <p:grpSpPr>
        <a:xfrm>
          <a:off x="0" y="0"/>
          <a:ext cx="0" cy="0"/>
          <a:chOff x="0" y="0"/>
          <a:chExt cx="0" cy="0"/>
        </a:xfrm>
      </p:grpSpPr>
      <p:graphicFrame>
        <p:nvGraphicFramePr>
          <p:cNvPr id="1766" name="Google Shape;1766;p79"/>
          <p:cNvGraphicFramePr/>
          <p:nvPr/>
        </p:nvGraphicFramePr>
        <p:xfrm>
          <a:off x="3703613" y="2845547"/>
          <a:ext cx="3000000" cy="3000000"/>
        </p:xfrm>
        <a:graphic>
          <a:graphicData uri="http://schemas.openxmlformats.org/drawingml/2006/table">
            <a:tbl>
              <a:tblPr bandRow="1" firstRow="1">
                <a:noFill/>
                <a:tableStyleId>{5721E650-0835-463E-98DA-869E73BF3EF4}</a:tableStyleId>
              </a:tblPr>
              <a:tblGrid>
                <a:gridCol w="4823350"/>
                <a:gridCol w="2718875"/>
                <a:gridCol w="3035650"/>
              </a:tblGrid>
              <a:tr h="436550">
                <a:tc>
                  <a:txBody>
                    <a:bodyPr/>
                    <a:lstStyle/>
                    <a:p>
                      <a:pPr indent="0" lvl="0" marL="0" marR="0" rtl="0" algn="l">
                        <a:spcBef>
                          <a:spcPts val="0"/>
                        </a:spcBef>
                        <a:spcAft>
                          <a:spcPts val="0"/>
                        </a:spcAft>
                        <a:buNone/>
                      </a:pPr>
                      <a:r>
                        <a:rPr b="0" lang="en-US" sz="2000">
                          <a:solidFill>
                            <a:schemeClr val="lt1"/>
                          </a:solidFill>
                        </a:rPr>
                        <a:t>cuGRAPH</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Personal 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Katz</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Betweenness Centrality</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Spectral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Louvain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Ensemble Clustering for Graphs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K-Truss &amp; K-Core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rtl="0" algn="l">
                        <a:spcBef>
                          <a:spcPts val="0"/>
                        </a:spcBef>
                        <a:spcAft>
                          <a:spcPts val="0"/>
                        </a:spcAft>
                        <a:buClr>
                          <a:srgbClr val="868686"/>
                        </a:buClr>
                        <a:buSzPts val="1600"/>
                        <a:buFont typeface="Trebuchet MS"/>
                        <a:buNone/>
                      </a:pPr>
                      <a:r>
                        <a:rPr b="1" lang="en-US" sz="1600">
                          <a:solidFill>
                            <a:srgbClr val="868686"/>
                          </a:solidFill>
                        </a:rPr>
                        <a:t>Connected Components (Weak &amp; Strong)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rtl="0" algn="l">
                        <a:spcBef>
                          <a:spcPts val="0"/>
                        </a:spcBef>
                        <a:spcAft>
                          <a:spcPts val="0"/>
                        </a:spcAft>
                        <a:buNone/>
                      </a:pPr>
                      <a:r>
                        <a:rPr lang="en-US" sz="1600">
                          <a:solidFill>
                            <a:srgbClr val="868686"/>
                          </a:solidFill>
                        </a:rPr>
                        <a:t>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Triangle Counting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Single Source Shortest Path (SSSP)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rPr lang="en-US" sz="1600">
                          <a:solidFill>
                            <a:srgbClr val="868686"/>
                          </a:solidFill>
                        </a:rPr>
                        <a:t>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Breadth-First Search (BFS)</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Font typeface="Arial"/>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rtl="0" algn="l">
                        <a:spcBef>
                          <a:spcPts val="0"/>
                        </a:spcBef>
                        <a:spcAft>
                          <a:spcPts val="0"/>
                        </a:spcAft>
                        <a:buClr>
                          <a:schemeClr val="dk2"/>
                        </a:buClr>
                        <a:buSzPts val="1100"/>
                        <a:buFont typeface="Arial"/>
                        <a:buNone/>
                      </a:pPr>
                      <a:r>
                        <a:rPr b="1" lang="en-US" sz="1600">
                          <a:solidFill>
                            <a:srgbClr val="868686"/>
                          </a:solidFill>
                        </a:rPr>
                        <a:t>Jaccard &amp; Overlap Coefficient</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203200">
                <a:tc>
                  <a:txBody>
                    <a:bodyPr/>
                    <a:lstStyle/>
                    <a:p>
                      <a:pPr indent="0" lvl="0" marL="0" rtl="0" algn="l">
                        <a:spcBef>
                          <a:spcPts val="0"/>
                        </a:spcBef>
                        <a:spcAft>
                          <a:spcPts val="0"/>
                        </a:spcAft>
                        <a:buNone/>
                      </a:pPr>
                      <a:r>
                        <a:rPr b="1" lang="en-US" sz="1600">
                          <a:solidFill>
                            <a:srgbClr val="868686"/>
                          </a:solidFill>
                        </a:rPr>
                        <a:t>Force Atlas 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0"/>
                      </a:srgbClr>
                    </a:solidFill>
                  </a:tcPr>
                </a:tc>
              </a:tr>
              <a:tr h="396250">
                <a:tc>
                  <a:txBody>
                    <a:bodyPr/>
                    <a:lstStyle/>
                    <a:p>
                      <a:pPr indent="0" lvl="0" marL="0" rtl="0" algn="l">
                        <a:spcBef>
                          <a:spcPts val="0"/>
                        </a:spcBef>
                        <a:spcAft>
                          <a:spcPts val="0"/>
                        </a:spcAft>
                        <a:buSzPts val="1100"/>
                        <a:buNone/>
                      </a:pPr>
                      <a:r>
                        <a:rPr b="1" lang="en-US" sz="1600">
                          <a:solidFill>
                            <a:srgbClr val="868686"/>
                          </a:solidFill>
                        </a:rPr>
                        <a:t>Hungarian Algorithm</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Font typeface="Arial"/>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0"/>
                      </a:srgbClr>
                    </a:solidFill>
                  </a:tcPr>
                </a:tc>
              </a:tr>
              <a:tr h="396250">
                <a:tc>
                  <a:txBody>
                    <a:bodyPr/>
                    <a:lstStyle/>
                    <a:p>
                      <a:pPr indent="0" lvl="0" marL="0" rtl="0" algn="l">
                        <a:spcBef>
                          <a:spcPts val="0"/>
                        </a:spcBef>
                        <a:spcAft>
                          <a:spcPts val="0"/>
                        </a:spcAft>
                        <a:buNone/>
                      </a:pPr>
                      <a:r>
                        <a:rPr b="1" lang="en-US" sz="1600">
                          <a:solidFill>
                            <a:srgbClr val="868686"/>
                          </a:solidFill>
                        </a:rPr>
                        <a:t>Leiden</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0"/>
                      </a:srgbClr>
                    </a:solidFill>
                  </a:tcPr>
                </a:tc>
              </a:tr>
            </a:tbl>
          </a:graphicData>
        </a:graphic>
      </p:graphicFrame>
      <p:sp>
        <p:nvSpPr>
          <p:cNvPr id="1767" name="Google Shape;1767;p7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a:t>
            </a:r>
            <a:endParaRPr/>
          </a:p>
        </p:txBody>
      </p:sp>
      <p:sp>
        <p:nvSpPr>
          <p:cNvPr id="1768" name="Google Shape;1768;p7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June 2020 - RAPIDS 1.0</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80"/>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cuSpatial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81"/>
          <p:cNvSpPr/>
          <p:nvPr/>
        </p:nvSpPr>
        <p:spPr>
          <a:xfrm>
            <a:off x="5772542" y="2989517"/>
            <a:ext cx="6742916"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sp>
        <p:nvSpPr>
          <p:cNvPr id="1779" name="Google Shape;1779;p81"/>
          <p:cNvSpPr/>
          <p:nvPr/>
        </p:nvSpPr>
        <p:spPr>
          <a:xfrm>
            <a:off x="5772542" y="3993265"/>
            <a:ext cx="6742916" cy="860500"/>
          </a:xfrm>
          <a:prstGeom prst="rect">
            <a:avLst/>
          </a:prstGeom>
          <a:solidFill>
            <a:srgbClr val="21A1B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1780" name="Google Shape;1780;p81"/>
          <p:cNvSpPr/>
          <p:nvPr/>
        </p:nvSpPr>
        <p:spPr>
          <a:xfrm>
            <a:off x="5772542" y="5038293"/>
            <a:ext cx="6742916" cy="860500"/>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cuSpatial</a:t>
            </a:r>
            <a:endParaRPr b="0" i="0" sz="2400" u="none" cap="none" strike="noStrike">
              <a:solidFill>
                <a:srgbClr val="FFFFFF"/>
              </a:solidFill>
              <a:latin typeface="Trebuchet MS"/>
              <a:ea typeface="Trebuchet MS"/>
              <a:cs typeface="Trebuchet MS"/>
              <a:sym typeface="Trebuchet MS"/>
            </a:endParaRPr>
          </a:p>
        </p:txBody>
      </p:sp>
      <p:grpSp>
        <p:nvGrpSpPr>
          <p:cNvPr id="1781" name="Google Shape;1781;p81"/>
          <p:cNvGrpSpPr/>
          <p:nvPr/>
        </p:nvGrpSpPr>
        <p:grpSpPr>
          <a:xfrm>
            <a:off x="5772542" y="6102322"/>
            <a:ext cx="6742916" cy="1689127"/>
            <a:chOff x="3257550" y="6227531"/>
            <a:chExt cx="6896100" cy="860500"/>
          </a:xfrm>
        </p:grpSpPr>
        <p:sp>
          <p:nvSpPr>
            <p:cNvPr id="1782" name="Google Shape;1782;p81"/>
            <p:cNvSpPr/>
            <p:nvPr/>
          </p:nvSpPr>
          <p:spPr>
            <a:xfrm>
              <a:off x="3257550" y="6227531"/>
              <a:ext cx="3352800" cy="860500"/>
            </a:xfrm>
            <a:prstGeom prst="rect">
              <a:avLst/>
            </a:prstGeom>
            <a:solidFill>
              <a:srgbClr val="AA66F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cuDF C++</a:t>
              </a:r>
              <a:endParaRPr b="0" i="0" sz="2400" u="none" cap="none" strike="noStrike">
                <a:solidFill>
                  <a:srgbClr val="FFFFFF"/>
                </a:solidFill>
                <a:latin typeface="Trebuchet MS"/>
                <a:ea typeface="Trebuchet MS"/>
                <a:cs typeface="Trebuchet MS"/>
                <a:sym typeface="Trebuchet MS"/>
              </a:endParaRPr>
            </a:p>
          </p:txBody>
        </p:sp>
        <p:sp>
          <p:nvSpPr>
            <p:cNvPr id="1783" name="Google Shape;1783;p81"/>
            <p:cNvSpPr/>
            <p:nvPr/>
          </p:nvSpPr>
          <p:spPr>
            <a:xfrm>
              <a:off x="6800850" y="6227531"/>
              <a:ext cx="3352800" cy="860500"/>
            </a:xfrm>
            <a:prstGeom prst="rect">
              <a:avLst/>
            </a:prstGeom>
            <a:solidFill>
              <a:srgbClr val="A3A3A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Thrust</a:t>
              </a:r>
              <a:endParaRPr b="0" i="0" sz="2400" u="none" cap="none" strike="noStrike">
                <a:solidFill>
                  <a:srgbClr val="FFFFFF"/>
                </a:solidFill>
                <a:latin typeface="Trebuchet MS"/>
                <a:ea typeface="Trebuchet MS"/>
                <a:cs typeface="Trebuchet MS"/>
                <a:sym typeface="Trebuchet MS"/>
              </a:endParaRPr>
            </a:p>
          </p:txBody>
        </p:sp>
      </p:grpSp>
      <p:sp>
        <p:nvSpPr>
          <p:cNvPr id="1784" name="Google Shape;1784;p81"/>
          <p:cNvSpPr/>
          <p:nvPr/>
        </p:nvSpPr>
        <p:spPr>
          <a:xfrm>
            <a:off x="5772542" y="7971993"/>
            <a:ext cx="6742916"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sp>
        <p:nvSpPr>
          <p:cNvPr id="1785" name="Google Shape;1785;p8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9" name="Shape 1789"/>
        <p:cNvGrpSpPr/>
        <p:nvPr/>
      </p:nvGrpSpPr>
      <p:grpSpPr>
        <a:xfrm>
          <a:off x="0" y="0"/>
          <a:ext cx="0" cy="0"/>
          <a:chOff x="0" y="0"/>
          <a:chExt cx="0" cy="0"/>
        </a:xfrm>
      </p:grpSpPr>
      <p:sp>
        <p:nvSpPr>
          <p:cNvPr id="1790" name="Google Shape;1790;p8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pic>
        <p:nvPicPr>
          <p:cNvPr id="1791" name="Google Shape;1791;p82"/>
          <p:cNvPicPr preferRelativeResize="0"/>
          <p:nvPr/>
        </p:nvPicPr>
        <p:blipFill rotWithShape="1">
          <a:blip r:embed="rId3">
            <a:alphaModFix/>
          </a:blip>
          <a:srcRect b="0" l="0" r="0" t="0"/>
          <a:stretch/>
        </p:blipFill>
        <p:spPr>
          <a:xfrm>
            <a:off x="10800608" y="2841094"/>
            <a:ext cx="5172624" cy="6216862"/>
          </a:xfrm>
          <a:prstGeom prst="rect">
            <a:avLst/>
          </a:prstGeom>
          <a:noFill/>
          <a:ln>
            <a:noFill/>
          </a:ln>
        </p:spPr>
      </p:pic>
      <p:sp>
        <p:nvSpPr>
          <p:cNvPr id="1792" name="Google Shape;1792;p82"/>
          <p:cNvSpPr txBox="1"/>
          <p:nvPr>
            <p:ph idx="1" type="body"/>
          </p:nvPr>
        </p:nvSpPr>
        <p:spPr>
          <a:xfrm>
            <a:off x="861250" y="3505059"/>
            <a:ext cx="8733854"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indent="-283111" lvl="0" marL="283111" rtl="0" algn="l">
              <a:lnSpc>
                <a:spcPct val="90000"/>
              </a:lnSpc>
              <a:spcBef>
                <a:spcPts val="1000"/>
              </a:spcBef>
              <a:spcAft>
                <a:spcPts val="0"/>
              </a:spcAft>
              <a:buSzPts val="1920"/>
              <a:buChar char="🞂"/>
            </a:pPr>
            <a:r>
              <a:rPr lang="en-US"/>
              <a:t>Up to 1000x faster CPU spatial libraries</a:t>
            </a:r>
            <a:endParaRPr/>
          </a:p>
          <a:p>
            <a:pPr indent="-283111" lvl="0" marL="283111" rtl="0" algn="l">
              <a:lnSpc>
                <a:spcPct val="90000"/>
              </a:lnSpc>
              <a:spcBef>
                <a:spcPts val="1000"/>
              </a:spcBef>
              <a:spcAft>
                <a:spcPts val="0"/>
              </a:spcAft>
              <a:buSzPts val="1920"/>
              <a:buChar char="🞂"/>
            </a:pPr>
            <a:r>
              <a:rPr lang="en-US"/>
              <a:t>Python and C++ APIs for maximum usability and integration</a:t>
            </a:r>
            <a:endParaRPr/>
          </a:p>
          <a:p>
            <a:pPr indent="0" lvl="0" marL="0" rtl="0" algn="l">
              <a:lnSpc>
                <a:spcPct val="90000"/>
              </a:lnSpc>
              <a:spcBef>
                <a:spcPts val="2000"/>
              </a:spcBef>
              <a:spcAft>
                <a:spcPts val="0"/>
              </a:spcAft>
              <a:buSzPts val="2240"/>
              <a:buNone/>
            </a:pPr>
            <a:r>
              <a:rPr lang="en-US" sz="2800">
                <a:solidFill>
                  <a:schemeClr val="lt2"/>
                </a:solidFill>
              </a:rPr>
              <a:t>GROWING FUNCTIONALITY</a:t>
            </a:r>
            <a:endParaRPr/>
          </a:p>
          <a:p>
            <a:pPr indent="-283111" lvl="0" marL="283111" rtl="0" algn="l">
              <a:lnSpc>
                <a:spcPct val="90000"/>
              </a:lnSpc>
              <a:spcBef>
                <a:spcPts val="1000"/>
              </a:spcBef>
              <a:spcAft>
                <a:spcPts val="0"/>
              </a:spcAft>
              <a:buSzPts val="1920"/>
              <a:buChar char="🞂"/>
            </a:pPr>
            <a:r>
              <a:rPr lang="en-US"/>
              <a:t>Extensive collection of algorithm, primitive, and utility functions for spatial analytics</a:t>
            </a:r>
            <a:endParaRPr/>
          </a:p>
          <a:p>
            <a:pPr indent="0" lvl="0" marL="0" rtl="0" algn="l">
              <a:lnSpc>
                <a:spcPct val="90000"/>
              </a:lnSpc>
              <a:spcBef>
                <a:spcPts val="2000"/>
              </a:spcBef>
              <a:spcAft>
                <a:spcPts val="0"/>
              </a:spcAft>
              <a:buSzPts val="2240"/>
              <a:buNone/>
            </a:pPr>
            <a:r>
              <a:rPr lang="en-US" sz="2800">
                <a:solidFill>
                  <a:schemeClr val="lt2"/>
                </a:solidFill>
              </a:rPr>
              <a:t>SEAMLESS INTEGRATION INTO RAPIDS</a:t>
            </a:r>
            <a:endParaRPr/>
          </a:p>
          <a:p>
            <a:pPr indent="-283111" lvl="0" marL="283111" rtl="0" algn="l">
              <a:lnSpc>
                <a:spcPct val="90000"/>
              </a:lnSpc>
              <a:spcBef>
                <a:spcPts val="1000"/>
              </a:spcBef>
              <a:spcAft>
                <a:spcPts val="0"/>
              </a:spcAft>
              <a:buSzPts val="1920"/>
              <a:buChar char="🞂"/>
            </a:pPr>
            <a:r>
              <a:rPr lang="en-US"/>
              <a:t>cuDF for data loading, cuGraph for routing optimization, and cuML for clustering are just a few examples</a:t>
            </a:r>
            <a:endParaRPr/>
          </a:p>
          <a:p>
            <a:pPr indent="-161190" lvl="0" marL="283111" rtl="0" algn="l">
              <a:lnSpc>
                <a:spcPct val="90000"/>
              </a:lnSpc>
              <a:spcBef>
                <a:spcPts val="1500"/>
              </a:spcBef>
              <a:spcAft>
                <a:spcPts val="0"/>
              </a:spcAft>
              <a:buClr>
                <a:schemeClr val="lt2"/>
              </a:buClr>
              <a:buSzPts val="192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7" name="Shape 1797"/>
        <p:cNvGrpSpPr/>
        <p:nvPr/>
      </p:nvGrpSpPr>
      <p:grpSpPr>
        <a:xfrm>
          <a:off x="0" y="0"/>
          <a:ext cx="0" cy="0"/>
          <a:chOff x="0" y="0"/>
          <a:chExt cx="0" cy="0"/>
        </a:xfrm>
      </p:grpSpPr>
      <p:graphicFrame>
        <p:nvGraphicFramePr>
          <p:cNvPr id="1798" name="Google Shape;1798;p83"/>
          <p:cNvGraphicFramePr/>
          <p:nvPr/>
        </p:nvGraphicFramePr>
        <p:xfrm>
          <a:off x="2396863" y="3084107"/>
          <a:ext cx="3000000" cy="3000000"/>
        </p:xfrm>
        <a:graphic>
          <a:graphicData uri="http://schemas.openxmlformats.org/drawingml/2006/table">
            <a:tbl>
              <a:tblPr bandRow="1" firstRow="1">
                <a:noFill/>
                <a:tableStyleId>{5721E650-0835-463E-98DA-869E73BF3EF4}</a:tableStyleId>
              </a:tblPr>
              <a:tblGrid>
                <a:gridCol w="2677050"/>
                <a:gridCol w="4651525"/>
                <a:gridCol w="6165700"/>
              </a:tblGrid>
              <a:tr h="1023550">
                <a:tc>
                  <a:txBody>
                    <a:bodyPr/>
                    <a:lstStyle/>
                    <a:p>
                      <a:pPr indent="0" lvl="0" marL="0" marR="0" rtl="0" algn="l">
                        <a:spcBef>
                          <a:spcPts val="0"/>
                        </a:spcBef>
                        <a:spcAft>
                          <a:spcPts val="0"/>
                        </a:spcAft>
                        <a:buNone/>
                      </a:pPr>
                      <a:r>
                        <a:rPr b="0" lang="en-US" sz="2000">
                          <a:solidFill>
                            <a:schemeClr val="lt1"/>
                          </a:solidFill>
                        </a:rPr>
                        <a:t>Layer</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0.1</a:t>
                      </a:r>
                      <a:r>
                        <a:rPr lang="en-US" sz="2000">
                          <a:solidFill>
                            <a:schemeClr val="lt1"/>
                          </a:solidFill>
                        </a:rPr>
                        <a:t>4</a:t>
                      </a:r>
                      <a:r>
                        <a:rPr b="0" lang="en-US" sz="2000">
                          <a:solidFill>
                            <a:schemeClr val="lt1"/>
                          </a:solidFill>
                        </a:rPr>
                        <a:t> Functionality</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Functionality Roadmap (2020)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712350">
                <a:tc>
                  <a:txBody>
                    <a:bodyPr/>
                    <a:lstStyle/>
                    <a:p>
                      <a:pPr indent="0" lvl="0" marL="0" marR="0" rtl="0" algn="l">
                        <a:spcBef>
                          <a:spcPts val="0"/>
                        </a:spcBef>
                        <a:spcAft>
                          <a:spcPts val="0"/>
                        </a:spcAft>
                        <a:buNone/>
                      </a:pPr>
                      <a:r>
                        <a:rPr b="1" lang="en-US" sz="1800">
                          <a:solidFill>
                            <a:srgbClr val="21A1B2"/>
                          </a:solidFill>
                        </a:rPr>
                        <a:t>High-level Analytics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C++ Library w. Python bindings enabling distance, speed, trajectory similarity, trajectory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C++ Library w. Python bindings for additional </a:t>
                      </a:r>
                      <a:br>
                        <a:rPr lang="en-US" sz="1800">
                          <a:solidFill>
                            <a:srgbClr val="595959"/>
                          </a:solidFill>
                        </a:rPr>
                      </a:br>
                      <a:r>
                        <a:rPr lang="en-US" sz="1800">
                          <a:solidFill>
                            <a:srgbClr val="595959"/>
                          </a:solidFill>
                        </a:rPr>
                        <a:t>spatio-temporal trajectory clustering, acceleration, dwell-time, salient locations, trajectory anomaly detection, origin destination, etc.</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spcBef>
                          <a:spcPts val="0"/>
                        </a:spcBef>
                        <a:spcAft>
                          <a:spcPts val="0"/>
                        </a:spcAft>
                        <a:buNone/>
                      </a:pPr>
                      <a:r>
                        <a:rPr b="1" lang="en-US" sz="1800">
                          <a:solidFill>
                            <a:schemeClr val="accent3"/>
                          </a:solidFill>
                        </a:rPr>
                        <a:t>Graph Layer</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cuGraph</a:t>
                      </a:r>
                      <a:endParaRPr sz="1800">
                        <a:solidFill>
                          <a:srgbClr val="595959"/>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Map matching, Djikstra algorithm, Routing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Query Layer</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Spatial Window</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Nearest Neighbor,KNN, Spatiotemporal range search and joins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Index Layer</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595959"/>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Grid, Quad Tree, R-Tree, Geohash, Voronoi Tessellation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Geo-operations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Point in polygon (PIP), Haversine distance, Hausdorff distance, lat-lon to xy transformation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Line intersecting polygon, Other distance functions, Polygon intersection, union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Geo-Representation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Additional shape primitives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799" name="Google Shape;1799;p8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sp>
        <p:nvSpPr>
          <p:cNvPr id="1800" name="Google Shape;1800;p8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0.14 and Beyond</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5" name="Shape 1805"/>
        <p:cNvGrpSpPr/>
        <p:nvPr/>
      </p:nvGrpSpPr>
      <p:grpSpPr>
        <a:xfrm>
          <a:off x="0" y="0"/>
          <a:ext cx="0" cy="0"/>
          <a:chOff x="0" y="0"/>
          <a:chExt cx="0" cy="0"/>
        </a:xfrm>
      </p:grpSpPr>
      <p:sp>
        <p:nvSpPr>
          <p:cNvPr id="1806" name="Google Shape;1806;p8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sp>
        <p:nvSpPr>
          <p:cNvPr id="1807" name="Google Shape;1807;p8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Performance at a Glance</a:t>
            </a:r>
            <a:endParaRPr/>
          </a:p>
        </p:txBody>
      </p:sp>
      <p:graphicFrame>
        <p:nvGraphicFramePr>
          <p:cNvPr id="1808" name="Google Shape;1808;p84"/>
          <p:cNvGraphicFramePr/>
          <p:nvPr/>
        </p:nvGraphicFramePr>
        <p:xfrm>
          <a:off x="1739209" y="3084107"/>
          <a:ext cx="3000000" cy="3000000"/>
        </p:xfrm>
        <a:graphic>
          <a:graphicData uri="http://schemas.openxmlformats.org/drawingml/2006/table">
            <a:tbl>
              <a:tblPr bandRow="1" firstRow="1">
                <a:noFill/>
                <a:tableStyleId>{5721E650-0835-463E-98DA-869E73BF3EF4}</a:tableStyleId>
              </a:tblPr>
              <a:tblGrid>
                <a:gridCol w="2761075"/>
                <a:gridCol w="3000450"/>
                <a:gridCol w="2584175"/>
                <a:gridCol w="3949150"/>
                <a:gridCol w="2521100"/>
              </a:tblGrid>
              <a:tr h="1010100">
                <a:tc>
                  <a:txBody>
                    <a:bodyPr/>
                    <a:lstStyle/>
                    <a:p>
                      <a:pPr indent="0" lvl="0" marL="0" marR="0" rtl="0" algn="l">
                        <a:spcBef>
                          <a:spcPts val="0"/>
                        </a:spcBef>
                        <a:spcAft>
                          <a:spcPts val="0"/>
                        </a:spcAft>
                        <a:buNone/>
                      </a:pPr>
                      <a:r>
                        <a:rPr b="0" lang="en-US" sz="2000">
                          <a:solidFill>
                            <a:schemeClr val="lt1"/>
                          </a:solidFill>
                        </a:rPr>
                        <a:t>cuSpatial Operation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Input Data</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cuSpatial Runtime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Reference Runtime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Speedup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1262625">
                <a:tc>
                  <a:txBody>
                    <a:bodyPr/>
                    <a:lstStyle/>
                    <a:p>
                      <a:pPr indent="0" lvl="0" marL="0" marR="0" rtl="0" algn="l">
                        <a:spcBef>
                          <a:spcPts val="0"/>
                        </a:spcBef>
                        <a:spcAft>
                          <a:spcPts val="0"/>
                        </a:spcAft>
                        <a:buNone/>
                      </a:pPr>
                      <a:r>
                        <a:rPr b="1" lang="en-US" sz="1800">
                          <a:solidFill>
                            <a:srgbClr val="868686"/>
                          </a:solidFill>
                        </a:rPr>
                        <a:t>Point-in-Polygon Test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1.3+ million vehicle point locations and 27 Region of Interests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1.11 ms (C++)</a:t>
                      </a:r>
                      <a:endParaRPr/>
                    </a:p>
                    <a:p>
                      <a:pPr indent="0" lvl="0" marL="0" marR="0" rtl="0" algn="l">
                        <a:spcBef>
                          <a:spcPts val="0"/>
                        </a:spcBef>
                        <a:spcAft>
                          <a:spcPts val="0"/>
                        </a:spcAft>
                        <a:buNone/>
                      </a:pPr>
                      <a:r>
                        <a:rPr lang="en-US" sz="1800">
                          <a:solidFill>
                            <a:srgbClr val="868686"/>
                          </a:solidFill>
                        </a:rPr>
                        <a:t>1.50 ms (Python)</a:t>
                      </a:r>
                      <a:endParaRPr/>
                    </a:p>
                    <a:p>
                      <a:pPr indent="0" lvl="0" marL="0" marR="0" rtl="0" algn="l">
                        <a:spcBef>
                          <a:spcPts val="0"/>
                        </a:spcBef>
                        <a:spcAft>
                          <a:spcPts val="0"/>
                        </a:spcAft>
                        <a:buNone/>
                      </a:pPr>
                      <a:r>
                        <a:rPr lang="en-US" sz="1800">
                          <a:solidFill>
                            <a:srgbClr val="868686"/>
                          </a:solidFill>
                        </a:rPr>
                        <a:t>[Nvidia Titan V]</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334 ms (C++, optimized serial)</a:t>
                      </a:r>
                      <a:endParaRPr/>
                    </a:p>
                    <a:p>
                      <a:pPr indent="0" lvl="0" marL="0" marR="0" rtl="0" algn="l">
                        <a:spcBef>
                          <a:spcPts val="0"/>
                        </a:spcBef>
                        <a:spcAft>
                          <a:spcPts val="0"/>
                        </a:spcAft>
                        <a:buNone/>
                      </a:pPr>
                      <a:r>
                        <a:rPr lang="en-US" sz="1800">
                          <a:solidFill>
                            <a:srgbClr val="868686"/>
                          </a:solidFill>
                        </a:rPr>
                        <a:t>130468.2 ms (python Shapely API, serial)</a:t>
                      </a:r>
                      <a:endParaRPr/>
                    </a:p>
                    <a:p>
                      <a:pPr indent="0" lvl="0" marL="0" marR="0" rtl="0" algn="l">
                        <a:spcBef>
                          <a:spcPts val="0"/>
                        </a:spcBef>
                        <a:spcAft>
                          <a:spcPts val="0"/>
                        </a:spcAft>
                        <a:buNone/>
                      </a:pPr>
                      <a:r>
                        <a:rPr lang="en-US" sz="1800">
                          <a:solidFill>
                            <a:srgbClr val="868686"/>
                          </a:solidFill>
                        </a:rPr>
                        <a:t>[Intel i7-7800X]</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301X (C++)</a:t>
                      </a:r>
                      <a:endParaRPr/>
                    </a:p>
                    <a:p>
                      <a:pPr indent="0" lvl="0" marL="0" marR="0" rtl="0" algn="l">
                        <a:spcBef>
                          <a:spcPts val="0"/>
                        </a:spcBef>
                        <a:spcAft>
                          <a:spcPts val="0"/>
                        </a:spcAft>
                        <a:buNone/>
                      </a:pPr>
                      <a:r>
                        <a:rPr lang="en-US" sz="1800">
                          <a:solidFill>
                            <a:srgbClr val="868686"/>
                          </a:solidFill>
                        </a:rPr>
                        <a:t>86,978X (Python)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1262625">
                <a:tc>
                  <a:txBody>
                    <a:bodyPr/>
                    <a:lstStyle/>
                    <a:p>
                      <a:pPr indent="0" lvl="0" marL="0" marR="0" rtl="0" algn="l">
                        <a:spcBef>
                          <a:spcPts val="0"/>
                        </a:spcBef>
                        <a:spcAft>
                          <a:spcPts val="0"/>
                        </a:spcAft>
                        <a:buNone/>
                      </a:pPr>
                      <a:r>
                        <a:rPr b="1" lang="en-US" sz="1800">
                          <a:solidFill>
                            <a:srgbClr val="868686"/>
                          </a:solidFill>
                        </a:rPr>
                        <a:t>Haversine Distance Computation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13+ million Monthly NYC taxi trip pickup and drop-off locations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7.61 ms (Python)</a:t>
                      </a:r>
                      <a:endParaRPr/>
                    </a:p>
                    <a:p>
                      <a:pPr indent="0" lvl="0" marL="0" marR="0" rtl="0" algn="l">
                        <a:spcBef>
                          <a:spcPts val="0"/>
                        </a:spcBef>
                        <a:spcAft>
                          <a:spcPts val="0"/>
                        </a:spcAft>
                        <a:buNone/>
                      </a:pPr>
                      <a:r>
                        <a:rPr lang="en-US" sz="1800">
                          <a:solidFill>
                            <a:srgbClr val="868686"/>
                          </a:solidFill>
                        </a:rPr>
                        <a:t>[Nvidia T4]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416.9 ms (Numba)</a:t>
                      </a:r>
                      <a:endParaRPr/>
                    </a:p>
                    <a:p>
                      <a:pPr indent="0" lvl="0" marL="0" marR="0" rtl="0" algn="l">
                        <a:spcBef>
                          <a:spcPts val="0"/>
                        </a:spcBef>
                        <a:spcAft>
                          <a:spcPts val="0"/>
                        </a:spcAft>
                        <a:buNone/>
                      </a:pPr>
                      <a:r>
                        <a:rPr lang="en-US" sz="1800">
                          <a:solidFill>
                            <a:srgbClr val="868686"/>
                          </a:solidFill>
                        </a:rPr>
                        <a:t>[Nvidia T4]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54.7X (Python)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1262625">
                <a:tc>
                  <a:txBody>
                    <a:bodyPr/>
                    <a:lstStyle/>
                    <a:p>
                      <a:pPr indent="0" lvl="0" marL="0" marR="0" rtl="0" algn="l">
                        <a:lnSpc>
                          <a:spcPct val="100000"/>
                        </a:lnSpc>
                        <a:spcBef>
                          <a:spcPts val="0"/>
                        </a:spcBef>
                        <a:spcAft>
                          <a:spcPts val="0"/>
                        </a:spcAft>
                        <a:buClr>
                          <a:srgbClr val="868686"/>
                        </a:buClr>
                        <a:buSzPts val="1800"/>
                        <a:buFont typeface="Trebuchet MS"/>
                        <a:buNone/>
                      </a:pPr>
                      <a:r>
                        <a:rPr b="1" lang="en-US" sz="1800">
                          <a:solidFill>
                            <a:srgbClr val="868686"/>
                          </a:solidFill>
                        </a:rPr>
                        <a:t>Hausdorff Distance Computation </a:t>
                      </a:r>
                      <a:br>
                        <a:rPr b="1" lang="en-US" sz="1800">
                          <a:solidFill>
                            <a:srgbClr val="868686"/>
                          </a:solidFill>
                        </a:rPr>
                      </a:br>
                      <a:r>
                        <a:rPr b="1" lang="en-US" sz="1800">
                          <a:solidFill>
                            <a:srgbClr val="868686"/>
                          </a:solidFill>
                        </a:rPr>
                        <a:t>(for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52,800 trajectories with 1.3+ million points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13.5s</a:t>
                      </a:r>
                      <a:endParaRPr/>
                    </a:p>
                    <a:p>
                      <a:pPr indent="0" lvl="0" marL="0" marR="0" rtl="0" algn="l">
                        <a:spcBef>
                          <a:spcPts val="0"/>
                        </a:spcBef>
                        <a:spcAft>
                          <a:spcPts val="0"/>
                        </a:spcAft>
                        <a:buNone/>
                      </a:pPr>
                      <a:r>
                        <a:rPr lang="en-US" sz="1800">
                          <a:solidFill>
                            <a:srgbClr val="868686"/>
                          </a:solidFill>
                        </a:rPr>
                        <a:t>[Quadro V100]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19227.5s (Python SciPy API, serial)</a:t>
                      </a:r>
                      <a:endParaRPr/>
                    </a:p>
                    <a:p>
                      <a:pPr indent="0" lvl="0" marL="0" marR="0" rtl="0" algn="l">
                        <a:spcBef>
                          <a:spcPts val="0"/>
                        </a:spcBef>
                        <a:spcAft>
                          <a:spcPts val="0"/>
                        </a:spcAft>
                        <a:buNone/>
                      </a:pPr>
                      <a:r>
                        <a:rPr lang="en-US" sz="1800">
                          <a:solidFill>
                            <a:srgbClr val="868686"/>
                          </a:solidFill>
                        </a:rPr>
                        <a:t>[Intel i7-6700K]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1,400X (Python)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22"/>
          <p:cNvSpPr txBox="1"/>
          <p:nvPr/>
        </p:nvSpPr>
        <p:spPr>
          <a:xfrm>
            <a:off x="14712080" y="4499466"/>
            <a:ext cx="3105408" cy="1219205"/>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25-100x Improvement</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Less Code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Language Flexible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Primarily In-Memory</a:t>
            </a:r>
            <a:endParaRPr b="0" i="0" sz="2000" u="none" cap="none" strike="noStrike">
              <a:solidFill>
                <a:schemeClr val="dk2"/>
              </a:solidFill>
              <a:latin typeface="Arial"/>
              <a:ea typeface="Arial"/>
              <a:cs typeface="Arial"/>
              <a:sym typeface="Arial"/>
            </a:endParaRPr>
          </a:p>
        </p:txBody>
      </p:sp>
      <p:sp>
        <p:nvSpPr>
          <p:cNvPr id="589" name="Google Shape;589;p22"/>
          <p:cNvSpPr/>
          <p:nvPr/>
        </p:nvSpPr>
        <p:spPr>
          <a:xfrm>
            <a:off x="949058"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590" name="Google Shape;590;p22"/>
          <p:cNvSpPr/>
          <p:nvPr/>
        </p:nvSpPr>
        <p:spPr>
          <a:xfrm>
            <a:off x="5395159"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591" name="Google Shape;591;p22"/>
          <p:cNvSpPr/>
          <p:nvPr/>
        </p:nvSpPr>
        <p:spPr>
          <a:xfrm>
            <a:off x="6439409"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592" name="Google Shape;592;p22"/>
          <p:cNvSpPr/>
          <p:nvPr/>
        </p:nvSpPr>
        <p:spPr>
          <a:xfrm>
            <a:off x="10877445"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593" name="Google Shape;593;p22"/>
          <p:cNvSpPr/>
          <p:nvPr/>
        </p:nvSpPr>
        <p:spPr>
          <a:xfrm>
            <a:off x="11914303" y="3346125"/>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594" name="Google Shape;594;p22"/>
          <p:cNvSpPr/>
          <p:nvPr/>
        </p:nvSpPr>
        <p:spPr>
          <a:xfrm>
            <a:off x="1920383" y="3344712"/>
            <a:ext cx="3480702"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595" name="Google Shape;595;p22"/>
          <p:cNvSpPr/>
          <p:nvPr/>
        </p:nvSpPr>
        <p:spPr>
          <a:xfrm>
            <a:off x="7407508" y="3344712"/>
            <a:ext cx="3474775"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596" name="Google Shape;596;p22"/>
          <p:cNvSpPr/>
          <p:nvPr/>
        </p:nvSpPr>
        <p:spPr>
          <a:xfrm>
            <a:off x="12881350" y="3344712"/>
            <a:ext cx="3474775"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597" name="Google Shape;597;p22"/>
          <p:cNvSpPr/>
          <p:nvPr/>
        </p:nvSpPr>
        <p:spPr>
          <a:xfrm>
            <a:off x="949058" y="5113789"/>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598" name="Google Shape;598;p22"/>
          <p:cNvSpPr/>
          <p:nvPr/>
        </p:nvSpPr>
        <p:spPr>
          <a:xfrm>
            <a:off x="1920383" y="5114143"/>
            <a:ext cx="2779820"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599" name="Google Shape;599;p22"/>
          <p:cNvSpPr/>
          <p:nvPr/>
        </p:nvSpPr>
        <p:spPr>
          <a:xfrm>
            <a:off x="4700206" y="5113448"/>
            <a:ext cx="2779820"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600" name="Google Shape;600;p22"/>
          <p:cNvSpPr/>
          <p:nvPr/>
        </p:nvSpPr>
        <p:spPr>
          <a:xfrm>
            <a:off x="7478416" y="5113448"/>
            <a:ext cx="2779820"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601" name="Google Shape;601;p22"/>
          <p:cNvSpPr/>
          <p:nvPr/>
        </p:nvSpPr>
        <p:spPr>
          <a:xfrm>
            <a:off x="947446" y="6881614"/>
            <a:ext cx="973120" cy="1000778"/>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02" name="Google Shape;602;p22"/>
          <p:cNvSpPr/>
          <p:nvPr/>
        </p:nvSpPr>
        <p:spPr>
          <a:xfrm>
            <a:off x="1920383" y="6882184"/>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603" name="Google Shape;603;p22"/>
          <p:cNvSpPr/>
          <p:nvPr/>
        </p:nvSpPr>
        <p:spPr>
          <a:xfrm>
            <a:off x="2464641" y="6882184"/>
            <a:ext cx="624273" cy="1000060"/>
          </a:xfrm>
          <a:prstGeom prst="rect">
            <a:avLst/>
          </a:prstGeom>
          <a:solidFill>
            <a:srgbClr val="40C9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Query</a:t>
            </a:r>
            <a:endParaRPr b="0" i="0" sz="1400" u="none" cap="none" strike="noStrike">
              <a:solidFill>
                <a:srgbClr val="000000"/>
              </a:solidFill>
              <a:latin typeface="Trebuchet MS"/>
              <a:ea typeface="Trebuchet MS"/>
              <a:cs typeface="Trebuchet MS"/>
              <a:sym typeface="Trebuchet MS"/>
            </a:endParaRPr>
          </a:p>
        </p:txBody>
      </p:sp>
      <p:sp>
        <p:nvSpPr>
          <p:cNvPr id="604" name="Google Shape;604;p22"/>
          <p:cNvSpPr/>
          <p:nvPr/>
        </p:nvSpPr>
        <p:spPr>
          <a:xfrm>
            <a:off x="3088911" y="6882197"/>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605" name="Google Shape;605;p22"/>
          <p:cNvSpPr/>
          <p:nvPr/>
        </p:nvSpPr>
        <p:spPr>
          <a:xfrm>
            <a:off x="3713199" y="6882184"/>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606" name="Google Shape;606;p22"/>
          <p:cNvSpPr/>
          <p:nvPr/>
        </p:nvSpPr>
        <p:spPr>
          <a:xfrm>
            <a:off x="4257458" y="6882184"/>
            <a:ext cx="624273" cy="1000060"/>
          </a:xfrm>
          <a:prstGeom prst="rect">
            <a:avLst/>
          </a:prstGeom>
          <a:solidFill>
            <a:srgbClr val="FDB42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ETL</a:t>
            </a:r>
            <a:endParaRPr b="0" i="0" sz="1400" u="none" cap="none" strike="noStrike">
              <a:solidFill>
                <a:srgbClr val="000000"/>
              </a:solidFill>
              <a:latin typeface="Trebuchet MS"/>
              <a:ea typeface="Trebuchet MS"/>
              <a:cs typeface="Trebuchet MS"/>
              <a:sym typeface="Trebuchet MS"/>
            </a:endParaRPr>
          </a:p>
        </p:txBody>
      </p:sp>
      <p:sp>
        <p:nvSpPr>
          <p:cNvPr id="607" name="Google Shape;607;p22"/>
          <p:cNvSpPr/>
          <p:nvPr/>
        </p:nvSpPr>
        <p:spPr>
          <a:xfrm>
            <a:off x="4881741" y="6882197"/>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608" name="Google Shape;608;p22"/>
          <p:cNvSpPr/>
          <p:nvPr/>
        </p:nvSpPr>
        <p:spPr>
          <a:xfrm>
            <a:off x="5498834" y="6882184"/>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609" name="Google Shape;609;p22"/>
          <p:cNvSpPr/>
          <p:nvPr/>
        </p:nvSpPr>
        <p:spPr>
          <a:xfrm>
            <a:off x="6043093" y="6882184"/>
            <a:ext cx="624273" cy="1000060"/>
          </a:xfrm>
          <a:prstGeom prst="rect">
            <a:avLst/>
          </a:prstGeom>
          <a:solidFill>
            <a:srgbClr val="D029C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ML</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Train</a:t>
            </a:r>
            <a:endParaRPr b="0" i="0" sz="1400" u="none" cap="none" strike="noStrike">
              <a:solidFill>
                <a:srgbClr val="000000"/>
              </a:solidFill>
              <a:latin typeface="Trebuchet MS"/>
              <a:ea typeface="Trebuchet MS"/>
              <a:cs typeface="Trebuchet MS"/>
              <a:sym typeface="Trebuchet MS"/>
            </a:endParaRPr>
          </a:p>
        </p:txBody>
      </p:sp>
      <p:cxnSp>
        <p:nvCxnSpPr>
          <p:cNvPr id="610" name="Google Shape;610;p22"/>
          <p:cNvCxnSpPr/>
          <p:nvPr/>
        </p:nvCxnSpPr>
        <p:spPr>
          <a:xfrm flipH="1">
            <a:off x="10503936" y="4606149"/>
            <a:ext cx="4114800" cy="1005900"/>
          </a:xfrm>
          <a:prstGeom prst="bentConnector3">
            <a:avLst>
              <a:gd fmla="val 42" name="adj1"/>
            </a:avLst>
          </a:prstGeom>
          <a:noFill/>
          <a:ln cap="flat" cmpd="sng" w="12700">
            <a:solidFill>
              <a:schemeClr val="dk2"/>
            </a:solidFill>
            <a:prstDash val="solid"/>
            <a:round/>
            <a:headEnd len="sm" w="sm" type="none"/>
            <a:tailEnd len="lg" w="lg" type="triangle"/>
          </a:ln>
        </p:spPr>
      </p:cxnSp>
      <p:sp>
        <p:nvSpPr>
          <p:cNvPr id="611" name="Google Shape;611;p22"/>
          <p:cNvSpPr txBox="1"/>
          <p:nvPr/>
        </p:nvSpPr>
        <p:spPr>
          <a:xfrm>
            <a:off x="8910413" y="6300670"/>
            <a:ext cx="2883788" cy="1491451"/>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5-10x Improvement</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More Code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Language Rigid</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Substantially on GPU</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Trebuchet MS"/>
              <a:ea typeface="Trebuchet MS"/>
              <a:cs typeface="Trebuchet MS"/>
              <a:sym typeface="Trebuchet MS"/>
            </a:endParaRPr>
          </a:p>
        </p:txBody>
      </p:sp>
      <p:sp>
        <p:nvSpPr>
          <p:cNvPr id="612" name="Google Shape;612;p22"/>
          <p:cNvSpPr txBox="1"/>
          <p:nvPr/>
        </p:nvSpPr>
        <p:spPr>
          <a:xfrm>
            <a:off x="816066" y="6360248"/>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Traditional GPU Processing</a:t>
            </a:r>
            <a:endParaRPr b="0" i="0" sz="2000" u="none" cap="none" strike="noStrike">
              <a:solidFill>
                <a:schemeClr val="dk2"/>
              </a:solidFill>
              <a:latin typeface="Trebuchet MS"/>
              <a:ea typeface="Trebuchet MS"/>
              <a:cs typeface="Trebuchet MS"/>
              <a:sym typeface="Trebuchet MS"/>
            </a:endParaRPr>
          </a:p>
        </p:txBody>
      </p:sp>
      <p:sp>
        <p:nvSpPr>
          <p:cNvPr id="613" name="Google Shape;613;p22"/>
          <p:cNvSpPr txBox="1"/>
          <p:nvPr/>
        </p:nvSpPr>
        <p:spPr>
          <a:xfrm>
            <a:off x="816066" y="2805250"/>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Hadoop Processing, Reading from Disk</a:t>
            </a:r>
            <a:endParaRPr b="0" i="0" sz="1100" u="none" cap="none" strike="noStrike">
              <a:solidFill>
                <a:srgbClr val="000000"/>
              </a:solidFill>
              <a:latin typeface="Arial"/>
              <a:ea typeface="Arial"/>
              <a:cs typeface="Arial"/>
              <a:sym typeface="Arial"/>
            </a:endParaRPr>
          </a:p>
        </p:txBody>
      </p:sp>
      <p:sp>
        <p:nvSpPr>
          <p:cNvPr id="614" name="Google Shape;614;p22"/>
          <p:cNvSpPr txBox="1"/>
          <p:nvPr/>
        </p:nvSpPr>
        <p:spPr>
          <a:xfrm>
            <a:off x="816066" y="4586379"/>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Spark In-Memory Processing</a:t>
            </a:r>
            <a:endParaRPr b="0" i="0" sz="1100" u="none" cap="none" strike="noStrike">
              <a:solidFill>
                <a:srgbClr val="000000"/>
              </a:solidFill>
              <a:latin typeface="Arial"/>
              <a:ea typeface="Arial"/>
              <a:cs typeface="Arial"/>
              <a:sym typeface="Arial"/>
            </a:endParaRPr>
          </a:p>
        </p:txBody>
      </p:sp>
      <p:sp>
        <p:nvSpPr>
          <p:cNvPr id="615" name="Google Shape;615;p2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616" name="Google Shape;616;p2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Faster Data Access, Less Data Movement</a:t>
            </a:r>
            <a:endParaRPr/>
          </a:p>
        </p:txBody>
      </p:sp>
      <p:sp>
        <p:nvSpPr>
          <p:cNvPr id="617" name="Google Shape;617;p22"/>
          <p:cNvSpPr txBox="1"/>
          <p:nvPr/>
        </p:nvSpPr>
        <p:spPr>
          <a:xfrm>
            <a:off x="797198" y="8045196"/>
            <a:ext cx="7155000" cy="5695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RAPIDS</a:t>
            </a:r>
            <a:endParaRPr b="0" i="0" sz="2000" u="none" cap="none" strike="noStrike">
              <a:solidFill>
                <a:srgbClr val="000000"/>
              </a:solidFill>
              <a:latin typeface="Arial"/>
              <a:ea typeface="Arial"/>
              <a:cs typeface="Arial"/>
              <a:sym typeface="Arial"/>
            </a:endParaRPr>
          </a:p>
        </p:txBody>
      </p:sp>
      <p:sp>
        <p:nvSpPr>
          <p:cNvPr id="618" name="Google Shape;618;p22"/>
          <p:cNvSpPr/>
          <p:nvPr/>
        </p:nvSpPr>
        <p:spPr>
          <a:xfrm>
            <a:off x="942064" y="8618889"/>
            <a:ext cx="893000" cy="1000057"/>
          </a:xfrm>
          <a:prstGeom prst="rect">
            <a:avLst/>
          </a:prstGeom>
          <a:solidFill>
            <a:srgbClr val="0C0C0C"/>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Arrow</a:t>
            </a:r>
            <a:endParaRPr b="0" i="0" sz="1333"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Read</a:t>
            </a:r>
            <a:endParaRPr b="0" i="0" sz="1333" u="none" cap="none" strike="noStrike">
              <a:solidFill>
                <a:srgbClr val="000000"/>
              </a:solidFill>
              <a:latin typeface="Trebuchet MS"/>
              <a:ea typeface="Trebuchet MS"/>
              <a:cs typeface="Trebuchet MS"/>
              <a:sym typeface="Trebuchet MS"/>
            </a:endParaRPr>
          </a:p>
        </p:txBody>
      </p:sp>
      <p:sp>
        <p:nvSpPr>
          <p:cNvPr id="619" name="Google Shape;619;p22"/>
          <p:cNvSpPr/>
          <p:nvPr/>
        </p:nvSpPr>
        <p:spPr>
          <a:xfrm>
            <a:off x="2519552" y="8618887"/>
            <a:ext cx="684500" cy="1000057"/>
          </a:xfrm>
          <a:prstGeom prst="rect">
            <a:avLst/>
          </a:prstGeom>
          <a:solidFill>
            <a:srgbClr val="FDB42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ETL</a:t>
            </a:r>
            <a:endParaRPr b="0" i="0" sz="1500" u="none" cap="none" strike="noStrike">
              <a:solidFill>
                <a:srgbClr val="000000"/>
              </a:solidFill>
              <a:latin typeface="Trebuchet MS"/>
              <a:ea typeface="Trebuchet MS"/>
              <a:cs typeface="Trebuchet MS"/>
              <a:sym typeface="Trebuchet MS"/>
            </a:endParaRPr>
          </a:p>
        </p:txBody>
      </p:sp>
      <p:sp>
        <p:nvSpPr>
          <p:cNvPr id="620" name="Google Shape;620;p22"/>
          <p:cNvSpPr/>
          <p:nvPr/>
        </p:nvSpPr>
        <p:spPr>
          <a:xfrm>
            <a:off x="3204059" y="8618885"/>
            <a:ext cx="684500" cy="1000057"/>
          </a:xfrm>
          <a:prstGeom prst="rect">
            <a:avLst/>
          </a:prstGeom>
          <a:solidFill>
            <a:srgbClr val="D029C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ML</a:t>
            </a:r>
            <a:endParaRPr b="0" i="0" sz="1333"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Train</a:t>
            </a:r>
            <a:endParaRPr b="0" i="0" sz="1333" u="none" cap="none" strike="noStrike">
              <a:solidFill>
                <a:srgbClr val="000000"/>
              </a:solidFill>
              <a:latin typeface="Trebuchet MS"/>
              <a:ea typeface="Trebuchet MS"/>
              <a:cs typeface="Trebuchet MS"/>
              <a:sym typeface="Trebuchet MS"/>
            </a:endParaRPr>
          </a:p>
        </p:txBody>
      </p:sp>
      <p:sp>
        <p:nvSpPr>
          <p:cNvPr id="621" name="Google Shape;621;p22"/>
          <p:cNvSpPr/>
          <p:nvPr/>
        </p:nvSpPr>
        <p:spPr>
          <a:xfrm>
            <a:off x="1835046" y="8618887"/>
            <a:ext cx="684500" cy="1000057"/>
          </a:xfrm>
          <a:prstGeom prst="rect">
            <a:avLst/>
          </a:prstGeom>
          <a:solidFill>
            <a:srgbClr val="40C9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Query</a:t>
            </a:r>
            <a:endParaRPr b="0" i="0" sz="1500" u="none" cap="none" strike="noStrike">
              <a:solidFill>
                <a:srgbClr val="000000"/>
              </a:solidFill>
              <a:latin typeface="Trebuchet MS"/>
              <a:ea typeface="Trebuchet MS"/>
              <a:cs typeface="Trebuchet MS"/>
              <a:sym typeface="Trebuchet MS"/>
            </a:endParaRPr>
          </a:p>
        </p:txBody>
      </p:sp>
      <p:cxnSp>
        <p:nvCxnSpPr>
          <p:cNvPr id="622" name="Google Shape;622;p22"/>
          <p:cNvCxnSpPr/>
          <p:nvPr/>
        </p:nvCxnSpPr>
        <p:spPr>
          <a:xfrm flipH="1">
            <a:off x="4064980" y="6298334"/>
            <a:ext cx="4755000" cy="2834700"/>
          </a:xfrm>
          <a:prstGeom prst="bentConnector3">
            <a:avLst>
              <a:gd fmla="val 79" name="adj1"/>
            </a:avLst>
          </a:prstGeom>
          <a:noFill/>
          <a:ln cap="flat" cmpd="sng" w="12700">
            <a:solidFill>
              <a:schemeClr val="dk2"/>
            </a:solidFill>
            <a:prstDash val="solid"/>
            <a:round/>
            <a:headEnd len="sm" w="sm" type="none"/>
            <a:tailEnd len="lg" w="lg" type="triangle"/>
          </a:ln>
        </p:spPr>
      </p:cxnSp>
      <p:sp>
        <p:nvSpPr>
          <p:cNvPr id="623" name="Google Shape;623;p22"/>
          <p:cNvSpPr txBox="1"/>
          <p:nvPr/>
        </p:nvSpPr>
        <p:spPr>
          <a:xfrm>
            <a:off x="8895899" y="7882244"/>
            <a:ext cx="3354028" cy="149145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50-100x Improvement</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Same Code</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Language Flexible</a:t>
            </a:r>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Primarily on GPU</a:t>
            </a:r>
            <a:endParaRPr/>
          </a:p>
        </p:txBody>
      </p:sp>
      <p:cxnSp>
        <p:nvCxnSpPr>
          <p:cNvPr id="624" name="Google Shape;624;p22"/>
          <p:cNvCxnSpPr/>
          <p:nvPr/>
        </p:nvCxnSpPr>
        <p:spPr>
          <a:xfrm flipH="1">
            <a:off x="6899680" y="7385098"/>
            <a:ext cx="1920300" cy="600"/>
          </a:xfrm>
          <a:prstGeom prst="bentConnector3">
            <a:avLst>
              <a:gd fmla="val 79" name="adj1"/>
            </a:avLst>
          </a:prstGeom>
          <a:noFill/>
          <a:ln cap="flat" cmpd="sng" w="12700">
            <a:solidFill>
              <a:schemeClr val="dk2"/>
            </a:solidFill>
            <a:prstDash val="solid"/>
            <a:round/>
            <a:headEnd len="sm" w="sm" type="none"/>
            <a:tailEnd len="lg" w="lg" type="triangle"/>
          </a:ln>
        </p:spPr>
      </p:cxnSp>
      <p:grpSp>
        <p:nvGrpSpPr>
          <p:cNvPr id="625" name="Google Shape;625;p22"/>
          <p:cNvGrpSpPr/>
          <p:nvPr/>
        </p:nvGrpSpPr>
        <p:grpSpPr>
          <a:xfrm>
            <a:off x="470513" y="2667980"/>
            <a:ext cx="17289990" cy="5373023"/>
            <a:chOff x="527497" y="2667980"/>
            <a:chExt cx="17289990" cy="5373023"/>
          </a:xfrm>
        </p:grpSpPr>
        <p:sp>
          <p:nvSpPr>
            <p:cNvPr id="626" name="Google Shape;626;p22"/>
            <p:cNvSpPr/>
            <p:nvPr/>
          </p:nvSpPr>
          <p:spPr>
            <a:xfrm>
              <a:off x="527497" y="2667980"/>
              <a:ext cx="17289990" cy="3623092"/>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sp>
          <p:nvSpPr>
            <p:cNvPr id="627" name="Google Shape;627;p22"/>
            <p:cNvSpPr/>
            <p:nvPr/>
          </p:nvSpPr>
          <p:spPr>
            <a:xfrm>
              <a:off x="527497" y="6179276"/>
              <a:ext cx="6581226" cy="1861727"/>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sp>
          <p:nvSpPr>
            <p:cNvPr id="628" name="Google Shape;628;p22"/>
            <p:cNvSpPr/>
            <p:nvPr/>
          </p:nvSpPr>
          <p:spPr>
            <a:xfrm>
              <a:off x="7128387" y="6276440"/>
              <a:ext cx="1782026" cy="1145440"/>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sp>
          <p:nvSpPr>
            <p:cNvPr id="629" name="Google Shape;629;p22"/>
            <p:cNvSpPr/>
            <p:nvPr/>
          </p:nvSpPr>
          <p:spPr>
            <a:xfrm>
              <a:off x="8996520" y="6276440"/>
              <a:ext cx="2638306" cy="1203352"/>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sp>
        <p:nvSpPr>
          <p:cNvPr id="1813" name="Google Shape;1813;p85"/>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cuSignal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86"/>
          <p:cNvSpPr txBox="1"/>
          <p:nvPr/>
        </p:nvSpPr>
        <p:spPr>
          <a:xfrm>
            <a:off x="211760" y="7619721"/>
            <a:ext cx="17864400" cy="569400"/>
          </a:xfrm>
          <a:prstGeom prst="rect">
            <a:avLst/>
          </a:prstGeom>
          <a:noFill/>
          <a:ln>
            <a:noFill/>
          </a:ln>
        </p:spPr>
        <p:txBody>
          <a:bodyPr anchorCtr="0" anchor="ctr"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3000"/>
              <a:buFont typeface="Arial"/>
              <a:buNone/>
            </a:pPr>
            <a:r>
              <a:rPr b="0" i="0" lang="en-US" sz="3000" u="none" cap="none" strike="noStrike">
                <a:solidFill>
                  <a:srgbClr val="000000"/>
                </a:solidFill>
                <a:latin typeface="Trebuchet MS"/>
                <a:ea typeface="Trebuchet MS"/>
                <a:cs typeface="Trebuchet MS"/>
                <a:sym typeface="Trebuchet MS"/>
              </a:rPr>
              <a:t>Unlike other RAPIDS libraries, cuSignal is purely de</a:t>
            </a:r>
            <a:r>
              <a:rPr lang="en-US" sz="3000">
                <a:latin typeface="Trebuchet MS"/>
                <a:ea typeface="Trebuchet MS"/>
                <a:cs typeface="Trebuchet MS"/>
                <a:sym typeface="Trebuchet MS"/>
              </a:rPr>
              <a:t>veloped in</a:t>
            </a:r>
            <a:r>
              <a:rPr b="0" i="0" lang="en-US" sz="3000" u="none" cap="none" strike="noStrike">
                <a:solidFill>
                  <a:srgbClr val="000000"/>
                </a:solidFill>
                <a:latin typeface="Trebuchet MS"/>
                <a:ea typeface="Trebuchet MS"/>
                <a:cs typeface="Trebuchet MS"/>
                <a:sym typeface="Trebuchet MS"/>
              </a:rPr>
              <a:t> Python </a:t>
            </a:r>
            <a:endParaRPr b="0" i="0" sz="3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3000"/>
              <a:buFont typeface="Arial"/>
              <a:buNone/>
            </a:pPr>
            <a:r>
              <a:rPr b="0" i="0" lang="en-US" sz="3000" u="none" cap="none" strike="noStrike">
                <a:solidFill>
                  <a:srgbClr val="000000"/>
                </a:solidFill>
                <a:latin typeface="Trebuchet MS"/>
                <a:ea typeface="Trebuchet MS"/>
                <a:cs typeface="Trebuchet MS"/>
                <a:sym typeface="Trebuchet MS"/>
              </a:rPr>
              <a:t>with custom CUDA Kernels written with Numba and CuPy (notice no Cython</a:t>
            </a:r>
            <a:r>
              <a:rPr lang="en-US" sz="3000">
                <a:latin typeface="Trebuchet MS"/>
                <a:ea typeface="Trebuchet MS"/>
                <a:cs typeface="Trebuchet MS"/>
                <a:sym typeface="Trebuchet MS"/>
              </a:rPr>
              <a:t> layer)</a:t>
            </a:r>
            <a:r>
              <a:rPr b="0" i="0" lang="en-US" sz="3000" u="none" cap="none" strike="noStrike">
                <a:solidFill>
                  <a:srgbClr val="000000"/>
                </a:solidFill>
                <a:latin typeface="Trebuchet MS"/>
                <a:ea typeface="Trebuchet MS"/>
                <a:cs typeface="Trebuchet MS"/>
                <a:sym typeface="Trebuchet MS"/>
              </a:rPr>
              <a:t>.</a:t>
            </a:r>
            <a:endParaRPr sz="2300"/>
          </a:p>
        </p:txBody>
      </p:sp>
      <p:sp>
        <p:nvSpPr>
          <p:cNvPr id="1819" name="Google Shape;1819;p86"/>
          <p:cNvSpPr/>
          <p:nvPr/>
        </p:nvSpPr>
        <p:spPr>
          <a:xfrm>
            <a:off x="3375499" y="3434042"/>
            <a:ext cx="10790400" cy="860400"/>
          </a:xfrm>
          <a:prstGeom prst="rect">
            <a:avLst/>
          </a:prstGeom>
          <a:solidFill>
            <a:srgbClr val="1155CC"/>
          </a:solidFill>
          <a:ln cap="flat" cmpd="sng" w="9525">
            <a:solidFill>
              <a:srgbClr val="0000FF"/>
            </a:solidFill>
            <a:prstDash val="solid"/>
            <a:round/>
            <a:headEnd len="sm" w="sm" type="none"/>
            <a:tailEnd len="sm" w="sm" type="none"/>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Python</a:t>
            </a:r>
            <a:endParaRPr b="0" i="0" sz="3000" u="none" cap="none" strike="noStrike">
              <a:solidFill>
                <a:srgbClr val="FFFFFF"/>
              </a:solidFill>
              <a:latin typeface="Trebuchet MS"/>
              <a:ea typeface="Trebuchet MS"/>
              <a:cs typeface="Trebuchet MS"/>
              <a:sym typeface="Trebuchet MS"/>
            </a:endParaRPr>
          </a:p>
        </p:txBody>
      </p:sp>
      <p:grpSp>
        <p:nvGrpSpPr>
          <p:cNvPr id="1820" name="Google Shape;1820;p86"/>
          <p:cNvGrpSpPr/>
          <p:nvPr/>
        </p:nvGrpSpPr>
        <p:grpSpPr>
          <a:xfrm>
            <a:off x="3375394" y="4423715"/>
            <a:ext cx="10798855" cy="2657508"/>
            <a:chOff x="3465687" y="3940901"/>
            <a:chExt cx="2462400" cy="687992"/>
          </a:xfrm>
        </p:grpSpPr>
        <p:sp>
          <p:nvSpPr>
            <p:cNvPr id="1821" name="Google Shape;1821;p86"/>
            <p:cNvSpPr/>
            <p:nvPr/>
          </p:nvSpPr>
          <p:spPr>
            <a:xfrm>
              <a:off x="4712624" y="3940901"/>
              <a:ext cx="1213500" cy="327300"/>
            </a:xfrm>
            <a:prstGeom prst="rect">
              <a:avLst/>
            </a:prstGeom>
            <a:solidFill>
              <a:srgbClr val="A0D642"/>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CuPy</a:t>
              </a:r>
              <a:endParaRPr b="0" i="0" sz="2300" u="none" cap="none" strike="noStrike">
                <a:solidFill>
                  <a:srgbClr val="000000"/>
                </a:solidFill>
                <a:latin typeface="Arial"/>
                <a:ea typeface="Arial"/>
                <a:cs typeface="Arial"/>
                <a:sym typeface="Arial"/>
              </a:endParaRPr>
            </a:p>
          </p:txBody>
        </p:sp>
        <p:sp>
          <p:nvSpPr>
            <p:cNvPr id="1822" name="Google Shape;1822;p86"/>
            <p:cNvSpPr/>
            <p:nvPr/>
          </p:nvSpPr>
          <p:spPr>
            <a:xfrm>
              <a:off x="3465687" y="4301593"/>
              <a:ext cx="2462400" cy="327300"/>
            </a:xfrm>
            <a:prstGeom prst="rect">
              <a:avLst/>
            </a:prstGeom>
            <a:solidFill>
              <a:srgbClr val="73B900"/>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CUDA</a:t>
              </a:r>
              <a:endParaRPr b="0" i="0" sz="2300" u="none" cap="none" strike="noStrike">
                <a:solidFill>
                  <a:srgbClr val="000000"/>
                </a:solidFill>
                <a:latin typeface="Arial"/>
                <a:ea typeface="Arial"/>
                <a:cs typeface="Arial"/>
                <a:sym typeface="Arial"/>
              </a:endParaRPr>
            </a:p>
          </p:txBody>
        </p:sp>
      </p:grpSp>
      <p:sp>
        <p:nvSpPr>
          <p:cNvPr id="1823" name="Google Shape;1823;p86"/>
          <p:cNvSpPr/>
          <p:nvPr/>
        </p:nvSpPr>
        <p:spPr>
          <a:xfrm>
            <a:off x="3375500" y="4423583"/>
            <a:ext cx="5310600" cy="1277100"/>
          </a:xfrm>
          <a:prstGeom prst="rect">
            <a:avLst/>
          </a:prstGeom>
          <a:solidFill>
            <a:srgbClr val="50A14F"/>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Trebuchet MS"/>
                <a:ea typeface="Trebuchet MS"/>
                <a:cs typeface="Trebuchet MS"/>
                <a:sym typeface="Trebuchet MS"/>
              </a:rPr>
              <a:t>Numba</a:t>
            </a:r>
            <a:endParaRPr b="0" i="0" sz="3000" u="none" cap="none" strike="noStrike">
              <a:solidFill>
                <a:srgbClr val="FFFFFF"/>
              </a:solidFill>
              <a:latin typeface="Trebuchet MS"/>
              <a:ea typeface="Trebuchet MS"/>
              <a:cs typeface="Trebuchet MS"/>
              <a:sym typeface="Trebuchet MS"/>
            </a:endParaRPr>
          </a:p>
        </p:txBody>
      </p:sp>
      <p:sp>
        <p:nvSpPr>
          <p:cNvPr id="1824" name="Google Shape;1824;p86"/>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cuSignal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9" name="Shape 1829"/>
        <p:cNvGrpSpPr/>
        <p:nvPr/>
      </p:nvGrpSpPr>
      <p:grpSpPr>
        <a:xfrm>
          <a:off x="0" y="0"/>
          <a:ext cx="0" cy="0"/>
          <a:chOff x="0" y="0"/>
          <a:chExt cx="0" cy="0"/>
        </a:xfrm>
      </p:grpSpPr>
      <p:pic>
        <p:nvPicPr>
          <p:cNvPr descr="Voice" id="1830" name="Google Shape;1830;p87"/>
          <p:cNvPicPr preferRelativeResize="0"/>
          <p:nvPr/>
        </p:nvPicPr>
        <p:blipFill rotWithShape="1">
          <a:blip r:embed="rId3">
            <a:alphaModFix/>
          </a:blip>
          <a:srcRect b="0" l="0" r="0" t="0"/>
          <a:stretch/>
        </p:blipFill>
        <p:spPr>
          <a:xfrm>
            <a:off x="1626742" y="2471290"/>
            <a:ext cx="4966154" cy="4966154"/>
          </a:xfrm>
          <a:prstGeom prst="rect">
            <a:avLst/>
          </a:prstGeom>
          <a:noFill/>
          <a:ln>
            <a:noFill/>
          </a:ln>
        </p:spPr>
      </p:pic>
      <p:sp>
        <p:nvSpPr>
          <p:cNvPr id="1831" name="Google Shape;1831;p87"/>
          <p:cNvSpPr/>
          <p:nvPr/>
        </p:nvSpPr>
        <p:spPr>
          <a:xfrm>
            <a:off x="6740080" y="3175910"/>
            <a:ext cx="5796600" cy="720900"/>
          </a:xfrm>
          <a:prstGeom prst="rect">
            <a:avLst/>
          </a:prstGeom>
          <a:solidFill>
            <a:schemeClr val="lt2"/>
          </a:solidFill>
          <a:ln>
            <a:noFill/>
          </a:ln>
          <a:effectLst>
            <a:outerShdw blurRad="40000" rotWithShape="0" dir="5400000" dist="20000">
              <a:srgbClr val="000000">
                <a:alpha val="37250"/>
              </a:srgbClr>
            </a:outerShdw>
          </a:effectLst>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100"/>
              <a:buFont typeface="Trebuchet MS"/>
              <a:buNone/>
            </a:pPr>
            <a:r>
              <a:rPr b="0" i="0" lang="en-US" sz="2000" u="none" cap="none" strike="noStrike">
                <a:solidFill>
                  <a:srgbClr val="FFFFFF"/>
                </a:solidFill>
                <a:latin typeface="Trebuchet MS"/>
                <a:ea typeface="Trebuchet MS"/>
                <a:cs typeface="Trebuchet MS"/>
                <a:sym typeface="Trebuchet MS"/>
              </a:rPr>
              <a:t>Convolution</a:t>
            </a:r>
            <a:endParaRPr b="0" i="0" sz="2000" u="none" cap="none" strike="noStrike">
              <a:solidFill>
                <a:srgbClr val="000000"/>
              </a:solidFill>
              <a:latin typeface="Arial"/>
              <a:ea typeface="Arial"/>
              <a:cs typeface="Arial"/>
              <a:sym typeface="Arial"/>
            </a:endParaRPr>
          </a:p>
        </p:txBody>
      </p:sp>
      <p:sp>
        <p:nvSpPr>
          <p:cNvPr id="1832" name="Google Shape;1832;p87"/>
          <p:cNvSpPr/>
          <p:nvPr/>
        </p:nvSpPr>
        <p:spPr>
          <a:xfrm>
            <a:off x="6740080" y="4472038"/>
            <a:ext cx="5796600" cy="720900"/>
          </a:xfrm>
          <a:prstGeom prst="rect">
            <a:avLst/>
          </a:prstGeom>
          <a:solidFill>
            <a:schemeClr val="lt2"/>
          </a:solidFill>
          <a:ln>
            <a:noFill/>
          </a:ln>
          <a:effectLst>
            <a:outerShdw blurRad="40000" rotWithShape="0" dir="5400000" dist="20000">
              <a:srgbClr val="000000">
                <a:alpha val="37250"/>
              </a:srgbClr>
            </a:outerShdw>
          </a:effectLst>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Filtering and Filter Design</a:t>
            </a:r>
            <a:endParaRPr b="0" i="0" sz="2000" u="none" cap="none" strike="noStrike">
              <a:solidFill>
                <a:srgbClr val="000000"/>
              </a:solidFill>
              <a:latin typeface="Arial"/>
              <a:ea typeface="Arial"/>
              <a:cs typeface="Arial"/>
              <a:sym typeface="Arial"/>
            </a:endParaRPr>
          </a:p>
        </p:txBody>
      </p:sp>
      <p:sp>
        <p:nvSpPr>
          <p:cNvPr id="1833" name="Google Shape;1833;p87"/>
          <p:cNvSpPr/>
          <p:nvPr/>
        </p:nvSpPr>
        <p:spPr>
          <a:xfrm>
            <a:off x="6740080" y="5768167"/>
            <a:ext cx="5796600" cy="720900"/>
          </a:xfrm>
          <a:prstGeom prst="rect">
            <a:avLst/>
          </a:prstGeom>
          <a:solidFill>
            <a:schemeClr val="lt2"/>
          </a:solidFill>
          <a:ln>
            <a:noFill/>
          </a:ln>
          <a:effectLst>
            <a:outerShdw blurRad="40000" rotWithShape="0" dir="5400000" dist="20000">
              <a:srgbClr val="000000">
                <a:alpha val="37250"/>
              </a:srgbClr>
            </a:outerShdw>
          </a:effectLst>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Waveform Generation</a:t>
            </a:r>
            <a:endParaRPr b="0" i="0" sz="2000" u="none" cap="none" strike="noStrike">
              <a:solidFill>
                <a:srgbClr val="000000"/>
              </a:solidFill>
              <a:latin typeface="Arial"/>
              <a:ea typeface="Arial"/>
              <a:cs typeface="Arial"/>
              <a:sym typeface="Arial"/>
            </a:endParaRPr>
          </a:p>
        </p:txBody>
      </p:sp>
      <p:sp>
        <p:nvSpPr>
          <p:cNvPr id="1834" name="Google Shape;1834;p87"/>
          <p:cNvSpPr/>
          <p:nvPr/>
        </p:nvSpPr>
        <p:spPr>
          <a:xfrm>
            <a:off x="6740080" y="6937295"/>
            <a:ext cx="5796600" cy="720900"/>
          </a:xfrm>
          <a:prstGeom prst="rect">
            <a:avLst/>
          </a:prstGeom>
          <a:solidFill>
            <a:schemeClr val="lt2"/>
          </a:solidFill>
          <a:ln>
            <a:noFill/>
          </a:ln>
          <a:effectLst>
            <a:outerShdw blurRad="40000" rotWithShape="0" dir="5400000" dist="20000">
              <a:srgbClr val="000000">
                <a:alpha val="37250"/>
              </a:srgbClr>
            </a:outerShdw>
          </a:effectLst>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2000"/>
              <a:buFont typeface="Trebuchet MS"/>
              <a:buNone/>
            </a:pPr>
            <a:r>
              <a:rPr b="0" i="0" lang="en-US" sz="2000" u="none" cap="none" strike="noStrike">
                <a:solidFill>
                  <a:srgbClr val="FFFFFF"/>
                </a:solidFill>
                <a:latin typeface="Trebuchet MS"/>
                <a:ea typeface="Trebuchet MS"/>
                <a:cs typeface="Trebuchet MS"/>
                <a:sym typeface="Trebuchet MS"/>
              </a:rPr>
              <a:t>Window Functions</a:t>
            </a:r>
            <a:endParaRPr b="0" i="0" sz="2000" u="none" cap="none" strike="noStrike">
              <a:solidFill>
                <a:srgbClr val="000000"/>
              </a:solidFill>
              <a:latin typeface="Arial"/>
              <a:ea typeface="Arial"/>
              <a:cs typeface="Arial"/>
              <a:sym typeface="Arial"/>
            </a:endParaRPr>
          </a:p>
        </p:txBody>
      </p:sp>
      <p:sp>
        <p:nvSpPr>
          <p:cNvPr id="1835" name="Google Shape;1835;p87"/>
          <p:cNvSpPr/>
          <p:nvPr/>
        </p:nvSpPr>
        <p:spPr>
          <a:xfrm>
            <a:off x="6740080" y="8233423"/>
            <a:ext cx="5796600" cy="720900"/>
          </a:xfrm>
          <a:prstGeom prst="rect">
            <a:avLst/>
          </a:prstGeom>
          <a:solidFill>
            <a:schemeClr val="lt2"/>
          </a:solidFill>
          <a:ln>
            <a:noFill/>
          </a:ln>
          <a:effectLst>
            <a:outerShdw blurRad="40000" rotWithShape="0" dir="5400000" dist="20000">
              <a:srgbClr val="000000">
                <a:alpha val="37250"/>
              </a:srgbClr>
            </a:outerShdw>
          </a:effectLst>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Spectral Analysis</a:t>
            </a:r>
            <a:endParaRPr b="0" i="0" sz="2000" u="none" cap="none" strike="noStrike">
              <a:solidFill>
                <a:srgbClr val="000000"/>
              </a:solidFill>
              <a:latin typeface="Arial"/>
              <a:ea typeface="Arial"/>
              <a:cs typeface="Arial"/>
              <a:sym typeface="Arial"/>
            </a:endParaRPr>
          </a:p>
        </p:txBody>
      </p:sp>
      <p:sp>
        <p:nvSpPr>
          <p:cNvPr id="1836" name="Google Shape;1836;p87"/>
          <p:cNvSpPr txBox="1"/>
          <p:nvPr/>
        </p:nvSpPr>
        <p:spPr>
          <a:xfrm>
            <a:off x="12683906" y="3023060"/>
            <a:ext cx="4083600" cy="12621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Convolve/Correlate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FFT Convolve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Convolve/Correlate 2D</a:t>
            </a:r>
            <a:endParaRPr b="0" i="0" sz="2300" u="none" cap="none" strike="noStrike">
              <a:solidFill>
                <a:srgbClr val="000000"/>
              </a:solidFill>
              <a:latin typeface="Arial"/>
              <a:ea typeface="Arial"/>
              <a:cs typeface="Arial"/>
              <a:sym typeface="Arial"/>
            </a:endParaRPr>
          </a:p>
        </p:txBody>
      </p:sp>
      <p:sp>
        <p:nvSpPr>
          <p:cNvPr id="1837" name="Google Shape;1837;p87"/>
          <p:cNvSpPr txBox="1"/>
          <p:nvPr/>
        </p:nvSpPr>
        <p:spPr>
          <a:xfrm>
            <a:off x="12683792" y="4189917"/>
            <a:ext cx="5386500" cy="12621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Resampling – Polyphase, Upfirdn, Resample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Hilbert/Hilbert 2D</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Wiener</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Firwin</a:t>
            </a:r>
            <a:endParaRPr b="0" i="0" sz="2000" u="none" cap="none" strike="noStrike">
              <a:solidFill>
                <a:srgbClr val="000000"/>
              </a:solidFill>
              <a:latin typeface="Trebuchet MS"/>
              <a:ea typeface="Trebuchet MS"/>
              <a:cs typeface="Trebuchet MS"/>
              <a:sym typeface="Trebuchet MS"/>
            </a:endParaRPr>
          </a:p>
        </p:txBody>
      </p:sp>
      <p:sp>
        <p:nvSpPr>
          <p:cNvPr id="1838" name="Google Shape;1838;p87"/>
          <p:cNvSpPr txBox="1"/>
          <p:nvPr/>
        </p:nvSpPr>
        <p:spPr>
          <a:xfrm>
            <a:off x="12683781" y="5636169"/>
            <a:ext cx="3300000" cy="9849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Chirp</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Square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Gaussian Pulse</a:t>
            </a:r>
            <a:endParaRPr b="0" i="0" sz="2300" u="none" cap="none" strike="noStrike">
              <a:solidFill>
                <a:srgbClr val="000000"/>
              </a:solidFill>
              <a:latin typeface="Arial"/>
              <a:ea typeface="Arial"/>
              <a:cs typeface="Arial"/>
              <a:sym typeface="Arial"/>
            </a:endParaRPr>
          </a:p>
        </p:txBody>
      </p:sp>
      <p:sp>
        <p:nvSpPr>
          <p:cNvPr id="1839" name="Google Shape;1839;p87"/>
          <p:cNvSpPr txBox="1"/>
          <p:nvPr/>
        </p:nvSpPr>
        <p:spPr>
          <a:xfrm>
            <a:off x="12683781" y="6666837"/>
            <a:ext cx="4272600" cy="12621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Kaiser</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Blackman</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Hamming</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Hanning</a:t>
            </a:r>
            <a:endParaRPr b="0" i="0" sz="2300" u="none" cap="none" strike="noStrike">
              <a:solidFill>
                <a:srgbClr val="000000"/>
              </a:solidFill>
              <a:latin typeface="Arial"/>
              <a:ea typeface="Arial"/>
              <a:cs typeface="Arial"/>
              <a:sym typeface="Arial"/>
            </a:endParaRPr>
          </a:p>
        </p:txBody>
      </p:sp>
      <p:sp>
        <p:nvSpPr>
          <p:cNvPr id="1840" name="Google Shape;1840;p87"/>
          <p:cNvSpPr txBox="1"/>
          <p:nvPr/>
        </p:nvSpPr>
        <p:spPr>
          <a:xfrm>
            <a:off x="12771885" y="8228445"/>
            <a:ext cx="3123900" cy="7080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Periodogram</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Welch</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Spectrogram</a:t>
            </a:r>
            <a:endParaRPr sz="2300"/>
          </a:p>
        </p:txBody>
      </p:sp>
      <p:sp>
        <p:nvSpPr>
          <p:cNvPr id="1841" name="Google Shape;1841;p87"/>
          <p:cNvSpPr/>
          <p:nvPr/>
        </p:nvSpPr>
        <p:spPr>
          <a:xfrm>
            <a:off x="1711592" y="6937423"/>
            <a:ext cx="4354500" cy="720900"/>
          </a:xfrm>
          <a:prstGeom prst="rect">
            <a:avLst/>
          </a:prstGeom>
          <a:solidFill>
            <a:schemeClr val="lt2"/>
          </a:solidFill>
          <a:ln>
            <a:noFill/>
          </a:ln>
          <a:effectLst>
            <a:outerShdw blurRad="40000" rotWithShape="0" dir="5400000" dist="20000">
              <a:srgbClr val="000000">
                <a:alpha val="37250"/>
              </a:srgbClr>
            </a:outerShdw>
          </a:effectLst>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Wavelets</a:t>
            </a:r>
            <a:endParaRPr b="0" i="0" sz="2000" u="none" cap="none" strike="noStrike">
              <a:solidFill>
                <a:srgbClr val="000000"/>
              </a:solidFill>
              <a:latin typeface="Arial"/>
              <a:ea typeface="Arial"/>
              <a:cs typeface="Arial"/>
              <a:sym typeface="Arial"/>
            </a:endParaRPr>
          </a:p>
        </p:txBody>
      </p:sp>
      <p:sp>
        <p:nvSpPr>
          <p:cNvPr id="1842" name="Google Shape;1842;p87"/>
          <p:cNvSpPr txBox="1"/>
          <p:nvPr/>
        </p:nvSpPr>
        <p:spPr>
          <a:xfrm>
            <a:off x="2762340" y="9001145"/>
            <a:ext cx="2253000" cy="4770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300"/>
              <a:buFont typeface="Trebuchet MS"/>
              <a:buNone/>
            </a:pPr>
            <a:r>
              <a:rPr b="0" i="0" lang="en-US" sz="2300" u="none" cap="none" strike="noStrike">
                <a:solidFill>
                  <a:srgbClr val="000000"/>
                </a:solidFill>
                <a:latin typeface="Trebuchet MS"/>
                <a:ea typeface="Trebuchet MS"/>
                <a:cs typeface="Trebuchet MS"/>
                <a:sym typeface="Trebuchet MS"/>
              </a:rPr>
              <a:t>More to come!</a:t>
            </a:r>
            <a:endParaRPr b="0" i="0" sz="3000" u="none" cap="none" strike="noStrike">
              <a:solidFill>
                <a:srgbClr val="FFFFFF"/>
              </a:solidFill>
              <a:latin typeface="Trebuchet MS"/>
              <a:ea typeface="Trebuchet MS"/>
              <a:cs typeface="Trebuchet MS"/>
              <a:sym typeface="Trebuchet MS"/>
            </a:endParaRPr>
          </a:p>
        </p:txBody>
      </p:sp>
      <p:sp>
        <p:nvSpPr>
          <p:cNvPr id="1843" name="Google Shape;1843;p87"/>
          <p:cNvSpPr/>
          <p:nvPr/>
        </p:nvSpPr>
        <p:spPr>
          <a:xfrm>
            <a:off x="1711592" y="8222008"/>
            <a:ext cx="4354500" cy="720900"/>
          </a:xfrm>
          <a:prstGeom prst="rect">
            <a:avLst/>
          </a:prstGeom>
          <a:solidFill>
            <a:schemeClr val="lt2"/>
          </a:solidFill>
          <a:ln>
            <a:noFill/>
          </a:ln>
          <a:effectLst>
            <a:outerShdw blurRad="40000" rotWithShape="0" dir="5400000" dist="20000">
              <a:srgbClr val="000000">
                <a:alpha val="37250"/>
              </a:srgbClr>
            </a:outerShdw>
          </a:effectLst>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2700"/>
              <a:buFont typeface="Trebuchet MS"/>
              <a:buNone/>
            </a:pPr>
            <a:r>
              <a:rPr b="0" i="0" lang="en-US" sz="2000" u="none" cap="none" strike="noStrike">
                <a:solidFill>
                  <a:srgbClr val="FFFFFF"/>
                </a:solidFill>
                <a:latin typeface="Trebuchet MS"/>
                <a:ea typeface="Trebuchet MS"/>
                <a:cs typeface="Trebuchet MS"/>
                <a:sym typeface="Trebuchet MS"/>
              </a:rPr>
              <a:t>Peak Finding</a:t>
            </a:r>
            <a:endParaRPr b="0" i="0" sz="2000" u="none" cap="none" strike="noStrike">
              <a:solidFill>
                <a:srgbClr val="000000"/>
              </a:solidFill>
              <a:latin typeface="Arial"/>
              <a:ea typeface="Arial"/>
              <a:cs typeface="Arial"/>
              <a:sym typeface="Arial"/>
            </a:endParaRPr>
          </a:p>
        </p:txBody>
      </p:sp>
      <p:sp>
        <p:nvSpPr>
          <p:cNvPr id="1844" name="Google Shape;1844;p87"/>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cuSignal – Selected Algorithms</a:t>
            </a:r>
            <a:endParaRPr/>
          </a:p>
        </p:txBody>
      </p:sp>
      <p:sp>
        <p:nvSpPr>
          <p:cNvPr id="1845" name="Google Shape;1845;p87"/>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300"/>
              <a:buFont typeface="Trebuchet MS"/>
              <a:buNone/>
            </a:pPr>
            <a:r>
              <a:rPr lang="en-US"/>
              <a:t>GPU-accelerated SciPy Signal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9" name="Shape 1849"/>
        <p:cNvGrpSpPr/>
        <p:nvPr/>
      </p:nvGrpSpPr>
      <p:grpSpPr>
        <a:xfrm>
          <a:off x="0" y="0"/>
          <a:ext cx="0" cy="0"/>
          <a:chOff x="0" y="0"/>
          <a:chExt cx="0" cy="0"/>
        </a:xfrm>
      </p:grpSpPr>
      <p:graphicFrame>
        <p:nvGraphicFramePr>
          <p:cNvPr id="1850" name="Google Shape;1850;p88"/>
          <p:cNvGraphicFramePr/>
          <p:nvPr/>
        </p:nvGraphicFramePr>
        <p:xfrm>
          <a:off x="1387927" y="3084107"/>
          <a:ext cx="3000000" cy="3000000"/>
        </p:xfrm>
        <a:graphic>
          <a:graphicData uri="http://schemas.openxmlformats.org/drawingml/2006/table">
            <a:tbl>
              <a:tblPr bandRow="1" firstRow="1">
                <a:noFill/>
                <a:tableStyleId>{5721E650-0835-463E-98DA-869E73BF3EF4}</a:tableStyleId>
              </a:tblPr>
              <a:tblGrid>
                <a:gridCol w="3878050"/>
                <a:gridCol w="3878050"/>
                <a:gridCol w="3878050"/>
                <a:gridCol w="3878050"/>
              </a:tblGrid>
              <a:tr h="678625">
                <a:tc>
                  <a:txBody>
                    <a:bodyPr/>
                    <a:lstStyle/>
                    <a:p>
                      <a:pPr indent="0" lvl="0" marL="0" marR="0" rtl="0" algn="ctr">
                        <a:lnSpc>
                          <a:spcPct val="100000"/>
                        </a:lnSpc>
                        <a:spcBef>
                          <a:spcPts val="0"/>
                        </a:spcBef>
                        <a:spcAft>
                          <a:spcPts val="0"/>
                        </a:spcAft>
                        <a:buNone/>
                      </a:pPr>
                      <a:r>
                        <a:rPr b="1" lang="en-US" sz="2300" u="none" cap="none" strike="noStrike">
                          <a:solidFill>
                            <a:srgbClr val="FFFFFF"/>
                          </a:solidFill>
                          <a:latin typeface="Trebuchet MS"/>
                          <a:ea typeface="Trebuchet MS"/>
                          <a:cs typeface="Trebuchet MS"/>
                          <a:sym typeface="Trebuchet MS"/>
                        </a:rPr>
                        <a:t>Method</a:t>
                      </a:r>
                      <a:endParaRPr b="1" sz="2300">
                        <a:solidFill>
                          <a:srgbClr val="FFFFFF"/>
                        </a:solidFill>
                        <a:latin typeface="Trebuchet MS"/>
                        <a:ea typeface="Trebuchet MS"/>
                        <a:cs typeface="Trebuchet MS"/>
                        <a:sym typeface="Trebuchet MS"/>
                      </a:endParaRPr>
                    </a:p>
                  </a:txBody>
                  <a:tcPr marT="76200" marB="76200" marR="152425" marL="152425">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b="1" lang="en-US" sz="2300" u="none" cap="none" strike="noStrike">
                          <a:solidFill>
                            <a:srgbClr val="FFFFFF"/>
                          </a:solidFill>
                          <a:latin typeface="Trebuchet MS"/>
                          <a:ea typeface="Trebuchet MS"/>
                          <a:cs typeface="Trebuchet MS"/>
                          <a:sym typeface="Trebuchet MS"/>
                        </a:rPr>
                        <a:t>Scipy Signal (ms)</a:t>
                      </a:r>
                      <a:endParaRPr b="1" sz="2300">
                        <a:solidFill>
                          <a:srgbClr val="FFFFFF"/>
                        </a:solidFill>
                        <a:latin typeface="Trebuchet MS"/>
                        <a:ea typeface="Trebuchet MS"/>
                        <a:cs typeface="Trebuchet MS"/>
                        <a:sym typeface="Trebuchet MS"/>
                      </a:endParaRPr>
                    </a:p>
                  </a:txBody>
                  <a:tcPr marT="76200" marB="76200" marR="152425" marL="152425">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b="1" lang="en-US" sz="2300" u="none" cap="none" strike="noStrike">
                          <a:solidFill>
                            <a:srgbClr val="FFFFFF"/>
                          </a:solidFill>
                          <a:latin typeface="Trebuchet MS"/>
                          <a:ea typeface="Trebuchet MS"/>
                          <a:cs typeface="Trebuchet MS"/>
                          <a:sym typeface="Trebuchet MS"/>
                        </a:rPr>
                        <a:t>cuSignal (ms)</a:t>
                      </a:r>
                      <a:endParaRPr b="1" sz="2300">
                        <a:solidFill>
                          <a:srgbClr val="FFFFFF"/>
                        </a:solidFill>
                        <a:latin typeface="Trebuchet MS"/>
                        <a:ea typeface="Trebuchet MS"/>
                        <a:cs typeface="Trebuchet MS"/>
                        <a:sym typeface="Trebuchet MS"/>
                      </a:endParaRPr>
                    </a:p>
                  </a:txBody>
                  <a:tcPr marT="76200" marB="76200" marR="152425" marL="152425">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b="1" lang="en-US" sz="2300" u="none" cap="none" strike="noStrike">
                          <a:solidFill>
                            <a:srgbClr val="FFFFFF"/>
                          </a:solidFill>
                          <a:latin typeface="Trebuchet MS"/>
                          <a:ea typeface="Trebuchet MS"/>
                          <a:cs typeface="Trebuchet MS"/>
                          <a:sym typeface="Trebuchet MS"/>
                        </a:rPr>
                        <a:t>Speedup (xN)</a:t>
                      </a:r>
                      <a:endParaRPr b="1" sz="2300">
                        <a:solidFill>
                          <a:srgbClr val="FFFFFF"/>
                        </a:solidFill>
                        <a:latin typeface="Trebuchet MS"/>
                        <a:ea typeface="Trebuchet MS"/>
                        <a:cs typeface="Trebuchet MS"/>
                        <a:sym typeface="Trebuchet MS"/>
                      </a:endParaRPr>
                    </a:p>
                  </a:txBody>
                  <a:tcPr marT="76200" marB="76200" marR="152425" marL="152425">
                    <a:lnB cap="flat" cmpd="sng" w="9525">
                      <a:solidFill>
                        <a:srgbClr val="9E9E9E"/>
                      </a:solidFill>
                      <a:prstDash val="solid"/>
                      <a:round/>
                      <a:headEnd len="sm" w="sm" type="none"/>
                      <a:tailEnd len="sm" w="sm" type="none"/>
                    </a:lnB>
                    <a:solidFill>
                      <a:srgbClr val="7400FF"/>
                    </a:solidFill>
                  </a:tcPr>
                </a:tc>
              </a:tr>
              <a:tr h="678625">
                <a:tc>
                  <a:txBody>
                    <a:bodyPr/>
                    <a:lstStyle/>
                    <a:p>
                      <a:pPr indent="0" lvl="0" marL="0" marR="0" rtl="0" algn="ctr">
                        <a:lnSpc>
                          <a:spcPct val="100000"/>
                        </a:lnSpc>
                        <a:spcBef>
                          <a:spcPts val="0"/>
                        </a:spcBef>
                        <a:spcAft>
                          <a:spcPts val="0"/>
                        </a:spcAft>
                        <a:buNone/>
                      </a:pPr>
                      <a:r>
                        <a:rPr lang="en-US" sz="2300" u="none" cap="none" strike="noStrike">
                          <a:solidFill>
                            <a:srgbClr val="FFFFFF"/>
                          </a:solidFill>
                          <a:latin typeface="Trebuchet MS"/>
                          <a:ea typeface="Trebuchet MS"/>
                          <a:cs typeface="Trebuchet MS"/>
                          <a:sym typeface="Trebuchet MS"/>
                        </a:rPr>
                        <a:t>fftconvolve</a:t>
                      </a:r>
                      <a:endParaRPr sz="2300" u="none" cap="none" strike="noStrike">
                        <a:solidFill>
                          <a:srgbClr val="FFFFFF"/>
                        </a:solidFill>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27300</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85.1</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320.8</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r>
              <a:tr h="678625">
                <a:tc>
                  <a:txBody>
                    <a:bodyPr/>
                    <a:lstStyle/>
                    <a:p>
                      <a:pPr indent="0" lvl="0" marL="0" marR="0" rtl="0" algn="ctr">
                        <a:lnSpc>
                          <a:spcPct val="100000"/>
                        </a:lnSpc>
                        <a:spcBef>
                          <a:spcPts val="0"/>
                        </a:spcBef>
                        <a:spcAft>
                          <a:spcPts val="0"/>
                        </a:spcAft>
                        <a:buNone/>
                      </a:pPr>
                      <a:r>
                        <a:rPr lang="en-US" sz="2300" u="none" cap="none" strike="noStrike">
                          <a:solidFill>
                            <a:srgbClr val="FFFFFF"/>
                          </a:solidFill>
                          <a:latin typeface="Trebuchet MS"/>
                          <a:ea typeface="Trebuchet MS"/>
                          <a:cs typeface="Trebuchet MS"/>
                          <a:sym typeface="Trebuchet MS"/>
                        </a:rPr>
                        <a:t>correlate</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4020</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47.4</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84.8</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8625">
                <a:tc>
                  <a:txBody>
                    <a:bodyPr/>
                    <a:lstStyle/>
                    <a:p>
                      <a:pPr indent="0" lvl="0" marL="0" marR="0" rtl="0" algn="ctr">
                        <a:lnSpc>
                          <a:spcPct val="100000"/>
                        </a:lnSpc>
                        <a:spcBef>
                          <a:spcPts val="0"/>
                        </a:spcBef>
                        <a:spcAft>
                          <a:spcPts val="0"/>
                        </a:spcAft>
                        <a:buNone/>
                      </a:pPr>
                      <a:r>
                        <a:rPr lang="en-US" sz="2300" u="none" cap="none" strike="noStrike">
                          <a:solidFill>
                            <a:srgbClr val="FFFFFF"/>
                          </a:solidFill>
                          <a:latin typeface="Trebuchet MS"/>
                          <a:ea typeface="Trebuchet MS"/>
                          <a:cs typeface="Trebuchet MS"/>
                          <a:sym typeface="Trebuchet MS"/>
                        </a:rPr>
                        <a:t>resample</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14700</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45.9</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320.2</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r>
              <a:tr h="678625">
                <a:tc>
                  <a:txBody>
                    <a:bodyPr/>
                    <a:lstStyle/>
                    <a:p>
                      <a:pPr indent="0" lvl="0" marL="0" marR="0" rtl="0" algn="ctr">
                        <a:lnSpc>
                          <a:spcPct val="100000"/>
                        </a:lnSpc>
                        <a:spcBef>
                          <a:spcPts val="0"/>
                        </a:spcBef>
                        <a:spcAft>
                          <a:spcPts val="0"/>
                        </a:spcAft>
                        <a:buNone/>
                      </a:pPr>
                      <a:r>
                        <a:rPr lang="en-US" sz="2300" u="none" cap="none" strike="noStrike">
                          <a:solidFill>
                            <a:srgbClr val="FFFFFF"/>
                          </a:solidFill>
                          <a:latin typeface="Trebuchet MS"/>
                          <a:ea typeface="Trebuchet MS"/>
                          <a:cs typeface="Trebuchet MS"/>
                          <a:sym typeface="Trebuchet MS"/>
                        </a:rPr>
                        <a:t>resample_poly</a:t>
                      </a:r>
                      <a:endParaRPr sz="2300" u="none" cap="none" strike="noStrike">
                        <a:solidFill>
                          <a:srgbClr val="FFFFFF"/>
                        </a:solidFill>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2360</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8.29</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284.6</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8625">
                <a:tc>
                  <a:txBody>
                    <a:bodyPr/>
                    <a:lstStyle/>
                    <a:p>
                      <a:pPr indent="0" lvl="0" marL="0" marR="0" rtl="0" algn="ctr">
                        <a:lnSpc>
                          <a:spcPct val="100000"/>
                        </a:lnSpc>
                        <a:spcBef>
                          <a:spcPts val="0"/>
                        </a:spcBef>
                        <a:spcAft>
                          <a:spcPts val="0"/>
                        </a:spcAft>
                        <a:buNone/>
                      </a:pPr>
                      <a:r>
                        <a:rPr lang="en-US" sz="2300" u="none" cap="none" strike="noStrike">
                          <a:solidFill>
                            <a:srgbClr val="FFFFFF"/>
                          </a:solidFill>
                          <a:latin typeface="Trebuchet MS"/>
                          <a:ea typeface="Trebuchet MS"/>
                          <a:cs typeface="Trebuchet MS"/>
                          <a:sym typeface="Trebuchet MS"/>
                        </a:rPr>
                        <a:t>welch</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4870</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45.5</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107.0</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r>
              <a:tr h="678625">
                <a:tc>
                  <a:txBody>
                    <a:bodyPr/>
                    <a:lstStyle/>
                    <a:p>
                      <a:pPr indent="0" lvl="0" marL="0" marR="0" rtl="0" algn="ctr">
                        <a:lnSpc>
                          <a:spcPct val="100000"/>
                        </a:lnSpc>
                        <a:spcBef>
                          <a:spcPts val="0"/>
                        </a:spcBef>
                        <a:spcAft>
                          <a:spcPts val="0"/>
                        </a:spcAft>
                        <a:buNone/>
                      </a:pPr>
                      <a:r>
                        <a:rPr lang="en-US" sz="2300" u="none" cap="none" strike="noStrike">
                          <a:solidFill>
                            <a:srgbClr val="FFFFFF"/>
                          </a:solidFill>
                          <a:latin typeface="Trebuchet MS"/>
                          <a:ea typeface="Trebuchet MS"/>
                          <a:cs typeface="Trebuchet MS"/>
                          <a:sym typeface="Trebuchet MS"/>
                        </a:rPr>
                        <a:t>spectrogram</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2520</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23.3</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108.1</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8625">
                <a:tc>
                  <a:txBody>
                    <a:bodyPr/>
                    <a:lstStyle/>
                    <a:p>
                      <a:pPr indent="0" lvl="0" marL="0" marR="0" rtl="0" algn="ctr">
                        <a:lnSpc>
                          <a:spcPct val="100000"/>
                        </a:lnSpc>
                        <a:spcBef>
                          <a:spcPts val="0"/>
                        </a:spcBef>
                        <a:spcAft>
                          <a:spcPts val="0"/>
                        </a:spcAft>
                        <a:buNone/>
                      </a:pPr>
                      <a:r>
                        <a:rPr lang="en-US" sz="2300" u="none" cap="none" strike="noStrike">
                          <a:solidFill>
                            <a:srgbClr val="FFFFFF"/>
                          </a:solidFill>
                          <a:latin typeface="Trebuchet MS"/>
                          <a:ea typeface="Trebuchet MS"/>
                          <a:cs typeface="Trebuchet MS"/>
                          <a:sym typeface="Trebuchet MS"/>
                        </a:rPr>
                        <a:t>convolve2d</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400FF"/>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8410</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9.92</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300" u="none" cap="none" strike="noStrike">
                          <a:solidFill>
                            <a:srgbClr val="000000"/>
                          </a:solidFill>
                          <a:latin typeface="Trebuchet MS"/>
                          <a:ea typeface="Trebuchet MS"/>
                          <a:cs typeface="Trebuchet MS"/>
                          <a:sym typeface="Trebuchet MS"/>
                        </a:rPr>
                        <a:t>847.7</a:t>
                      </a:r>
                      <a:endParaRPr sz="2300">
                        <a:latin typeface="Trebuchet MS"/>
                        <a:ea typeface="Trebuchet MS"/>
                        <a:cs typeface="Trebuchet MS"/>
                        <a:sym typeface="Trebuchet MS"/>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r>
            </a:tbl>
          </a:graphicData>
        </a:graphic>
      </p:graphicFrame>
      <p:sp>
        <p:nvSpPr>
          <p:cNvPr id="1851" name="Google Shape;1851;p88"/>
          <p:cNvSpPr txBox="1"/>
          <p:nvPr/>
        </p:nvSpPr>
        <p:spPr>
          <a:xfrm>
            <a:off x="1643015" y="8773263"/>
            <a:ext cx="15002100" cy="569400"/>
          </a:xfrm>
          <a:prstGeom prst="rect">
            <a:avLst/>
          </a:prstGeom>
          <a:noFill/>
          <a:ln>
            <a:noFill/>
          </a:ln>
        </p:spPr>
        <p:txBody>
          <a:bodyPr anchorCtr="0" anchor="ctr"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3000"/>
              <a:buFont typeface="Arial"/>
              <a:buNone/>
            </a:pPr>
            <a:r>
              <a:rPr b="0" i="0" lang="en-US" sz="3000" u="none" cap="none" strike="noStrike">
                <a:solidFill>
                  <a:srgbClr val="000000"/>
                </a:solidFill>
                <a:latin typeface="Trebuchet MS"/>
                <a:ea typeface="Trebuchet MS"/>
                <a:cs typeface="Trebuchet MS"/>
                <a:sym typeface="Trebuchet MS"/>
              </a:rPr>
              <a:t>Learn more about cuSignal functionality and performance by browsing the </a:t>
            </a:r>
            <a:r>
              <a:rPr b="0" i="0" lang="en-US" sz="3000" u="sng" cap="none" strike="noStrike">
                <a:solidFill>
                  <a:schemeClr val="hlink"/>
                </a:solidFill>
                <a:latin typeface="Trebuchet MS"/>
                <a:ea typeface="Trebuchet MS"/>
                <a:cs typeface="Trebuchet MS"/>
                <a:sym typeface="Trebuchet MS"/>
                <a:hlinkClick r:id="rId3"/>
              </a:rPr>
              <a:t>notebooks</a:t>
            </a:r>
            <a:endParaRPr b="0" i="0" sz="3000" u="none" cap="none" strike="noStrike">
              <a:solidFill>
                <a:srgbClr val="000000"/>
              </a:solidFill>
              <a:latin typeface="Trebuchet MS"/>
              <a:ea typeface="Trebuchet MS"/>
              <a:cs typeface="Trebuchet MS"/>
              <a:sym typeface="Trebuchet MS"/>
            </a:endParaRPr>
          </a:p>
        </p:txBody>
      </p:sp>
      <p:sp>
        <p:nvSpPr>
          <p:cNvPr id="1852" name="Google Shape;1852;p88"/>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Speed of Light </a:t>
            </a:r>
            <a:r>
              <a:rPr lang="en-US"/>
              <a:t>Performance </a:t>
            </a:r>
            <a:r>
              <a:rPr lang="en-US"/>
              <a:t>– V100</a:t>
            </a:r>
            <a:endParaRPr/>
          </a:p>
        </p:txBody>
      </p:sp>
      <p:sp>
        <p:nvSpPr>
          <p:cNvPr id="1853" name="Google Shape;1853;p88"/>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381000" lvl="0" marL="762000" rtl="0" algn="ctr">
              <a:spcBef>
                <a:spcPts val="1500"/>
              </a:spcBef>
              <a:spcAft>
                <a:spcPts val="0"/>
              </a:spcAft>
              <a:buSzPts val="3300"/>
              <a:buFont typeface="Trebuchet MS"/>
              <a:buNone/>
            </a:pPr>
            <a:r>
              <a:rPr i="1" lang="en-US" sz="2700"/>
              <a:t>timeit</a:t>
            </a:r>
            <a:r>
              <a:rPr lang="en-US" sz="2700"/>
              <a:t> (7 runs) rather than </a:t>
            </a:r>
            <a:r>
              <a:rPr i="1" lang="en-US" sz="2700"/>
              <a:t>time</a:t>
            </a:r>
            <a:r>
              <a:rPr lang="en-US" sz="2700"/>
              <a:t>. Benchmarked with ~1e8 sample signals on a DGX Station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7" name="Shape 1857"/>
        <p:cNvGrpSpPr/>
        <p:nvPr/>
      </p:nvGrpSpPr>
      <p:grpSpPr>
        <a:xfrm>
          <a:off x="0" y="0"/>
          <a:ext cx="0" cy="0"/>
          <a:chOff x="0" y="0"/>
          <a:chExt cx="0" cy="0"/>
        </a:xfrm>
      </p:grpSpPr>
      <p:sp>
        <p:nvSpPr>
          <p:cNvPr id="1858" name="Google Shape;1858;p89"/>
          <p:cNvSpPr txBox="1"/>
          <p:nvPr/>
        </p:nvSpPr>
        <p:spPr>
          <a:xfrm>
            <a:off x="830580" y="2531983"/>
            <a:ext cx="7725600" cy="1031100"/>
          </a:xfrm>
          <a:prstGeom prst="rect">
            <a:avLst/>
          </a:prstGeom>
          <a:noFill/>
          <a:ln>
            <a:noFill/>
          </a:ln>
        </p:spPr>
        <p:txBody>
          <a:bodyPr anchorCtr="0" anchor="b"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2300"/>
              <a:buFont typeface="Arial"/>
              <a:buNone/>
            </a:pPr>
            <a:r>
              <a:rPr b="0" i="0" lang="en-US" sz="3000" u="none" cap="none" strike="noStrike">
                <a:solidFill>
                  <a:srgbClr val="4C4C4C"/>
                </a:solidFill>
                <a:latin typeface="Trebuchet MS"/>
                <a:ea typeface="Trebuchet MS"/>
                <a:cs typeface="Trebuchet MS"/>
                <a:sym typeface="Trebuchet MS"/>
              </a:rPr>
              <a:t>Seamless Data Handoff from cuSignal to PyTorch &gt;=1.4</a:t>
            </a:r>
            <a:endParaRPr sz="2300"/>
          </a:p>
        </p:txBody>
      </p:sp>
      <p:sp>
        <p:nvSpPr>
          <p:cNvPr id="1859" name="Google Shape;1859;p89"/>
          <p:cNvSpPr txBox="1"/>
          <p:nvPr/>
        </p:nvSpPr>
        <p:spPr>
          <a:xfrm>
            <a:off x="830582" y="3448328"/>
            <a:ext cx="7725600" cy="876000"/>
          </a:xfrm>
          <a:prstGeom prst="rect">
            <a:avLst/>
          </a:prstGeom>
          <a:noFill/>
          <a:ln>
            <a:noFill/>
          </a:ln>
        </p:spPr>
        <p:txBody>
          <a:bodyPr anchorCtr="0" anchor="t" bIns="76175" lIns="152375" spcFirstLastPara="1" rIns="152375" wrap="square" tIns="76175">
            <a:noAutofit/>
          </a:bodyPr>
          <a:lstStyle/>
          <a:p>
            <a:pPr indent="0" lvl="0" marL="0" marR="0" rtl="0" algn="ctr">
              <a:lnSpc>
                <a:spcPct val="90000"/>
              </a:lnSpc>
              <a:spcBef>
                <a:spcPts val="1500"/>
              </a:spcBef>
              <a:spcAft>
                <a:spcPts val="0"/>
              </a:spcAft>
              <a:buClr>
                <a:schemeClr val="dk1"/>
              </a:buClr>
              <a:buSzPts val="3300"/>
              <a:buFont typeface="Trebuchet MS"/>
              <a:buNone/>
            </a:pPr>
            <a:r>
              <a:rPr b="0" i="0" lang="en-US" sz="2000" u="none" cap="none" strike="noStrike">
                <a:solidFill>
                  <a:schemeClr val="lt2"/>
                </a:solidFill>
                <a:latin typeface="Trebuchet MS"/>
                <a:ea typeface="Trebuchet MS"/>
                <a:cs typeface="Trebuchet MS"/>
                <a:sym typeface="Trebuchet MS"/>
              </a:rPr>
              <a:t>Leveraging the </a:t>
            </a:r>
            <a:r>
              <a:rPr b="0" i="1" lang="en-US" sz="2000" u="none" cap="none" strike="noStrike">
                <a:solidFill>
                  <a:schemeClr val="lt2"/>
                </a:solidFill>
                <a:latin typeface="Trebuchet MS"/>
                <a:ea typeface="Trebuchet MS"/>
                <a:cs typeface="Trebuchet MS"/>
                <a:sym typeface="Trebuchet MS"/>
              </a:rPr>
              <a:t>__cuda_array_interface__</a:t>
            </a:r>
            <a:r>
              <a:rPr b="0" i="0" lang="en-US" sz="2000" u="none" cap="none" strike="noStrike">
                <a:solidFill>
                  <a:schemeClr val="lt2"/>
                </a:solidFill>
                <a:latin typeface="Trebuchet MS"/>
                <a:ea typeface="Trebuchet MS"/>
                <a:cs typeface="Trebuchet MS"/>
                <a:sym typeface="Trebuchet MS"/>
              </a:rPr>
              <a:t> for Speed of Light End-to-End Performance</a:t>
            </a:r>
            <a:endParaRPr sz="2300"/>
          </a:p>
          <a:p>
            <a:pPr indent="-381000" lvl="0" marL="762000" marR="0" rtl="0" algn="ctr">
              <a:lnSpc>
                <a:spcPct val="90000"/>
              </a:lnSpc>
              <a:spcBef>
                <a:spcPts val="1500"/>
              </a:spcBef>
              <a:spcAft>
                <a:spcPts val="0"/>
              </a:spcAft>
              <a:buClr>
                <a:schemeClr val="dk1"/>
              </a:buClr>
              <a:buSzPts val="3300"/>
              <a:buFont typeface="Trebuchet MS"/>
              <a:buNone/>
            </a:pPr>
            <a:r>
              <a:t/>
            </a:r>
            <a:endParaRPr b="0" i="0" sz="2300" u="none" cap="none" strike="noStrike">
              <a:solidFill>
                <a:schemeClr val="lt2"/>
              </a:solidFill>
              <a:latin typeface="Trebuchet MS"/>
              <a:ea typeface="Trebuchet MS"/>
              <a:cs typeface="Trebuchet MS"/>
              <a:sym typeface="Trebuchet MS"/>
            </a:endParaRPr>
          </a:p>
        </p:txBody>
      </p:sp>
      <p:pic>
        <p:nvPicPr>
          <p:cNvPr id="1860" name="Google Shape;1860;p89"/>
          <p:cNvPicPr preferRelativeResize="0"/>
          <p:nvPr/>
        </p:nvPicPr>
        <p:blipFill rotWithShape="1">
          <a:blip r:embed="rId3">
            <a:alphaModFix/>
          </a:blip>
          <a:srcRect b="0" l="0" r="1039" t="0"/>
          <a:stretch/>
        </p:blipFill>
        <p:spPr>
          <a:xfrm>
            <a:off x="962958" y="4592208"/>
            <a:ext cx="7392875" cy="4620125"/>
          </a:xfrm>
          <a:prstGeom prst="rect">
            <a:avLst/>
          </a:prstGeom>
          <a:noFill/>
          <a:ln>
            <a:noFill/>
          </a:ln>
        </p:spPr>
      </p:pic>
      <p:sp>
        <p:nvSpPr>
          <p:cNvPr id="1861" name="Google Shape;1861;p89"/>
          <p:cNvSpPr txBox="1"/>
          <p:nvPr/>
        </p:nvSpPr>
        <p:spPr>
          <a:xfrm>
            <a:off x="9662092" y="2531983"/>
            <a:ext cx="7725600" cy="1031100"/>
          </a:xfrm>
          <a:prstGeom prst="rect">
            <a:avLst/>
          </a:prstGeom>
          <a:noFill/>
          <a:ln>
            <a:noFill/>
          </a:ln>
        </p:spPr>
        <p:txBody>
          <a:bodyPr anchorCtr="0" anchor="b"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2300"/>
              <a:buFont typeface="Arial"/>
              <a:buNone/>
            </a:pPr>
            <a:r>
              <a:rPr b="0" i="0" lang="en-US" sz="3000" u="none" cap="none" strike="noStrike">
                <a:solidFill>
                  <a:schemeClr val="dk2"/>
                </a:solidFill>
                <a:latin typeface="Trebuchet MS"/>
                <a:ea typeface="Trebuchet MS"/>
                <a:cs typeface="Trebuchet MS"/>
                <a:sym typeface="Trebuchet MS"/>
              </a:rPr>
              <a:t>Enabling Online Signal Processing with Zero-Copy Memory</a:t>
            </a:r>
            <a:endParaRPr sz="2300"/>
          </a:p>
        </p:txBody>
      </p:sp>
      <p:sp>
        <p:nvSpPr>
          <p:cNvPr id="1862" name="Google Shape;1862;p89"/>
          <p:cNvSpPr txBox="1"/>
          <p:nvPr/>
        </p:nvSpPr>
        <p:spPr>
          <a:xfrm>
            <a:off x="9662093" y="3448328"/>
            <a:ext cx="7725600" cy="876000"/>
          </a:xfrm>
          <a:prstGeom prst="rect">
            <a:avLst/>
          </a:prstGeom>
          <a:noFill/>
          <a:ln>
            <a:noFill/>
          </a:ln>
        </p:spPr>
        <p:txBody>
          <a:bodyPr anchorCtr="0" anchor="t" bIns="76175" lIns="152375" spcFirstLastPara="1" rIns="152375" wrap="square" tIns="76175">
            <a:noAutofit/>
          </a:bodyPr>
          <a:lstStyle/>
          <a:p>
            <a:pPr indent="0" lvl="0" marL="0" marR="0" rtl="0" algn="ctr">
              <a:lnSpc>
                <a:spcPct val="90000"/>
              </a:lnSpc>
              <a:spcBef>
                <a:spcPts val="1500"/>
              </a:spcBef>
              <a:spcAft>
                <a:spcPts val="0"/>
              </a:spcAft>
              <a:buClr>
                <a:schemeClr val="dk1"/>
              </a:buClr>
              <a:buSzPts val="3300"/>
              <a:buFont typeface="Trebuchet MS"/>
              <a:buNone/>
            </a:pPr>
            <a:r>
              <a:rPr b="0" i="0" lang="en-US" sz="2000" u="none" cap="none" strike="noStrike">
                <a:solidFill>
                  <a:schemeClr val="lt2"/>
                </a:solidFill>
                <a:latin typeface="Trebuchet MS"/>
                <a:ea typeface="Trebuchet MS"/>
                <a:cs typeface="Trebuchet MS"/>
                <a:sym typeface="Trebuchet MS"/>
              </a:rPr>
              <a:t>CPU &lt;-&gt; GPU Direct Memory Access with Numba’s Mapped Array</a:t>
            </a:r>
            <a:endParaRPr sz="2300"/>
          </a:p>
          <a:p>
            <a:pPr indent="-381000" lvl="0" marL="762000" marR="0" rtl="0" algn="ctr">
              <a:lnSpc>
                <a:spcPct val="90000"/>
              </a:lnSpc>
              <a:spcBef>
                <a:spcPts val="1500"/>
              </a:spcBef>
              <a:spcAft>
                <a:spcPts val="0"/>
              </a:spcAft>
              <a:buClr>
                <a:schemeClr val="dk1"/>
              </a:buClr>
              <a:buSzPts val="3300"/>
              <a:buFont typeface="Trebuchet MS"/>
              <a:buNone/>
            </a:pPr>
            <a:r>
              <a:t/>
            </a:r>
            <a:endParaRPr b="0" i="0" sz="2300" u="none" cap="none" strike="noStrike">
              <a:solidFill>
                <a:schemeClr val="lt2"/>
              </a:solidFill>
              <a:latin typeface="Trebuchet MS"/>
              <a:ea typeface="Trebuchet MS"/>
              <a:cs typeface="Trebuchet MS"/>
              <a:sym typeface="Trebuchet MS"/>
            </a:endParaRPr>
          </a:p>
        </p:txBody>
      </p:sp>
      <p:pic>
        <p:nvPicPr>
          <p:cNvPr id="1863" name="Google Shape;1863;p89"/>
          <p:cNvPicPr preferRelativeResize="0"/>
          <p:nvPr/>
        </p:nvPicPr>
        <p:blipFill rotWithShape="1">
          <a:blip r:embed="rId4">
            <a:alphaModFix/>
          </a:blip>
          <a:srcRect b="0" l="0" r="0" t="0"/>
          <a:stretch/>
        </p:blipFill>
        <p:spPr>
          <a:xfrm>
            <a:off x="10635583" y="4137563"/>
            <a:ext cx="5778708" cy="5529418"/>
          </a:xfrm>
          <a:prstGeom prst="rect">
            <a:avLst/>
          </a:prstGeom>
          <a:noFill/>
          <a:ln>
            <a:noFill/>
          </a:ln>
        </p:spPr>
      </p:pic>
      <p:sp>
        <p:nvSpPr>
          <p:cNvPr id="1864" name="Google Shape;1864;p89"/>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Efficient Memory Handling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90"/>
          <p:cNvSpPr txBox="1"/>
          <p:nvPr>
            <p:ph type="title"/>
          </p:nvPr>
        </p:nvSpPr>
        <p:spPr>
          <a:xfrm>
            <a:off x="3106785" y="3998553"/>
            <a:ext cx="12074400" cy="2289900"/>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Community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3" name="Shape 1873"/>
        <p:cNvGrpSpPr/>
        <p:nvPr/>
      </p:nvGrpSpPr>
      <p:grpSpPr>
        <a:xfrm>
          <a:off x="0" y="0"/>
          <a:ext cx="0" cy="0"/>
          <a:chOff x="0" y="0"/>
          <a:chExt cx="0" cy="0"/>
        </a:xfrm>
      </p:grpSpPr>
      <p:sp>
        <p:nvSpPr>
          <p:cNvPr id="1874" name="Google Shape;1874;p91"/>
          <p:cNvSpPr txBox="1"/>
          <p:nvPr/>
        </p:nvSpPr>
        <p:spPr>
          <a:xfrm>
            <a:off x="1433605" y="8293960"/>
            <a:ext cx="22530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lt2"/>
                </a:solidFill>
                <a:latin typeface="Trebuchet MS"/>
                <a:ea typeface="Trebuchet MS"/>
                <a:cs typeface="Trebuchet MS"/>
                <a:sym typeface="Trebuchet MS"/>
              </a:rPr>
              <a:t>OPEN SOURCE</a:t>
            </a:r>
            <a:endParaRPr b="0" i="0" sz="2000" u="none" cap="none" strike="noStrike">
              <a:solidFill>
                <a:schemeClr val="lt2"/>
              </a:solidFill>
              <a:latin typeface="Trebuchet MS"/>
              <a:ea typeface="Trebuchet MS"/>
              <a:cs typeface="Trebuchet MS"/>
              <a:sym typeface="Trebuchet MS"/>
            </a:endParaRPr>
          </a:p>
        </p:txBody>
      </p:sp>
      <p:sp>
        <p:nvSpPr>
          <p:cNvPr id="1875" name="Google Shape;1875;p91"/>
          <p:cNvSpPr txBox="1"/>
          <p:nvPr/>
        </p:nvSpPr>
        <p:spPr>
          <a:xfrm>
            <a:off x="1272856" y="3059351"/>
            <a:ext cx="22530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lt2"/>
                </a:solidFill>
                <a:latin typeface="Trebuchet MS"/>
                <a:ea typeface="Trebuchet MS"/>
                <a:cs typeface="Trebuchet MS"/>
                <a:sym typeface="Trebuchet MS"/>
              </a:rPr>
              <a:t>CONTRIBUTORS</a:t>
            </a:r>
            <a:endParaRPr b="0" i="0" sz="2000" u="none" cap="none" strike="noStrike">
              <a:solidFill>
                <a:schemeClr val="lt2"/>
              </a:solidFill>
              <a:latin typeface="Trebuchet MS"/>
              <a:ea typeface="Trebuchet MS"/>
              <a:cs typeface="Trebuchet MS"/>
              <a:sym typeface="Trebuchet MS"/>
            </a:endParaRPr>
          </a:p>
        </p:txBody>
      </p:sp>
      <p:sp>
        <p:nvSpPr>
          <p:cNvPr id="1876" name="Google Shape;1876;p91"/>
          <p:cNvSpPr txBox="1"/>
          <p:nvPr/>
        </p:nvSpPr>
        <p:spPr>
          <a:xfrm>
            <a:off x="1272856" y="5195827"/>
            <a:ext cx="22530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lt2"/>
                </a:solidFill>
                <a:latin typeface="Trebuchet MS"/>
                <a:ea typeface="Trebuchet MS"/>
                <a:cs typeface="Trebuchet MS"/>
                <a:sym typeface="Trebuchet MS"/>
              </a:rPr>
              <a:t>ADOPTERS</a:t>
            </a:r>
            <a:endParaRPr b="0" i="0" sz="2000" u="none" cap="none" strike="noStrike">
              <a:solidFill>
                <a:schemeClr val="lt2"/>
              </a:solidFill>
              <a:latin typeface="Trebuchet MS"/>
              <a:ea typeface="Trebuchet MS"/>
              <a:cs typeface="Trebuchet MS"/>
              <a:sym typeface="Trebuchet MS"/>
            </a:endParaRPr>
          </a:p>
        </p:txBody>
      </p:sp>
      <p:pic>
        <p:nvPicPr>
          <p:cNvPr id="1877" name="Google Shape;1877;p91"/>
          <p:cNvPicPr preferRelativeResize="0"/>
          <p:nvPr/>
        </p:nvPicPr>
        <p:blipFill rotWithShape="1">
          <a:blip r:embed="rId3">
            <a:alphaModFix/>
          </a:blip>
          <a:srcRect b="0" l="0" r="0" t="0"/>
          <a:stretch/>
        </p:blipFill>
        <p:spPr>
          <a:xfrm>
            <a:off x="3932929" y="3293738"/>
            <a:ext cx="1323974" cy="225076"/>
          </a:xfrm>
          <a:prstGeom prst="rect">
            <a:avLst/>
          </a:prstGeom>
          <a:noFill/>
          <a:ln>
            <a:noFill/>
          </a:ln>
        </p:spPr>
      </p:pic>
      <p:pic>
        <p:nvPicPr>
          <p:cNvPr id="1878" name="Google Shape;1878;p91"/>
          <p:cNvPicPr preferRelativeResize="0"/>
          <p:nvPr/>
        </p:nvPicPr>
        <p:blipFill rotWithShape="1">
          <a:blip r:embed="rId4">
            <a:alphaModFix/>
          </a:blip>
          <a:srcRect b="0" l="0" r="0" t="0"/>
          <a:stretch/>
        </p:blipFill>
        <p:spPr>
          <a:xfrm>
            <a:off x="5716264" y="3251850"/>
            <a:ext cx="1033669" cy="321660"/>
          </a:xfrm>
          <a:prstGeom prst="rect">
            <a:avLst/>
          </a:prstGeom>
          <a:noFill/>
          <a:ln>
            <a:noFill/>
          </a:ln>
        </p:spPr>
      </p:pic>
      <p:pic>
        <p:nvPicPr>
          <p:cNvPr id="1879" name="Google Shape;1879;p91"/>
          <p:cNvPicPr preferRelativeResize="0"/>
          <p:nvPr/>
        </p:nvPicPr>
        <p:blipFill rotWithShape="1">
          <a:blip r:embed="rId5">
            <a:alphaModFix/>
          </a:blip>
          <a:srcRect b="56163" l="0" r="26071" t="0"/>
          <a:stretch/>
        </p:blipFill>
        <p:spPr>
          <a:xfrm>
            <a:off x="7209294" y="3220923"/>
            <a:ext cx="954966" cy="365456"/>
          </a:xfrm>
          <a:prstGeom prst="rect">
            <a:avLst/>
          </a:prstGeom>
          <a:noFill/>
          <a:ln>
            <a:noFill/>
          </a:ln>
        </p:spPr>
      </p:pic>
      <p:pic>
        <p:nvPicPr>
          <p:cNvPr id="1880" name="Google Shape;1880;p91"/>
          <p:cNvPicPr preferRelativeResize="0"/>
          <p:nvPr/>
        </p:nvPicPr>
        <p:blipFill rotWithShape="1">
          <a:blip r:embed="rId6">
            <a:alphaModFix/>
          </a:blip>
          <a:srcRect b="0" l="0" r="0" t="0"/>
          <a:stretch/>
        </p:blipFill>
        <p:spPr>
          <a:xfrm>
            <a:off x="8623621" y="3155943"/>
            <a:ext cx="1141502" cy="482743"/>
          </a:xfrm>
          <a:prstGeom prst="rect">
            <a:avLst/>
          </a:prstGeom>
          <a:noFill/>
          <a:ln>
            <a:noFill/>
          </a:ln>
        </p:spPr>
      </p:pic>
      <p:pic>
        <p:nvPicPr>
          <p:cNvPr id="1881" name="Google Shape;1881;p91"/>
          <p:cNvPicPr preferRelativeResize="0"/>
          <p:nvPr/>
        </p:nvPicPr>
        <p:blipFill rotWithShape="1">
          <a:blip r:embed="rId7">
            <a:alphaModFix/>
          </a:blip>
          <a:srcRect b="0" l="0" r="0" t="0"/>
          <a:stretch/>
        </p:blipFill>
        <p:spPr>
          <a:xfrm>
            <a:off x="12438959" y="3291860"/>
            <a:ext cx="957959" cy="239489"/>
          </a:xfrm>
          <a:prstGeom prst="rect">
            <a:avLst/>
          </a:prstGeom>
          <a:noFill/>
          <a:ln>
            <a:noFill/>
          </a:ln>
        </p:spPr>
      </p:pic>
      <p:pic>
        <p:nvPicPr>
          <p:cNvPr id="1882" name="Google Shape;1882;p91"/>
          <p:cNvPicPr preferRelativeResize="0"/>
          <p:nvPr/>
        </p:nvPicPr>
        <p:blipFill rotWithShape="1">
          <a:blip r:embed="rId8">
            <a:alphaModFix/>
          </a:blip>
          <a:srcRect b="0" l="0" r="0" t="0"/>
          <a:stretch/>
        </p:blipFill>
        <p:spPr>
          <a:xfrm>
            <a:off x="13856280" y="3180522"/>
            <a:ext cx="1243069" cy="471416"/>
          </a:xfrm>
          <a:prstGeom prst="rect">
            <a:avLst/>
          </a:prstGeom>
          <a:noFill/>
          <a:ln>
            <a:noFill/>
          </a:ln>
        </p:spPr>
      </p:pic>
      <p:pic>
        <p:nvPicPr>
          <p:cNvPr id="1883" name="Google Shape;1883;p91"/>
          <p:cNvPicPr preferRelativeResize="0"/>
          <p:nvPr/>
        </p:nvPicPr>
        <p:blipFill rotWithShape="1">
          <a:blip r:embed="rId9">
            <a:alphaModFix/>
          </a:blip>
          <a:srcRect b="0" l="0" r="0" t="0"/>
          <a:stretch/>
        </p:blipFill>
        <p:spPr>
          <a:xfrm>
            <a:off x="15558709" y="3271161"/>
            <a:ext cx="1036046" cy="281085"/>
          </a:xfrm>
          <a:prstGeom prst="rect">
            <a:avLst/>
          </a:prstGeom>
          <a:noFill/>
          <a:ln>
            <a:noFill/>
          </a:ln>
        </p:spPr>
      </p:pic>
      <p:pic>
        <p:nvPicPr>
          <p:cNvPr id="1884" name="Google Shape;1884;p91"/>
          <p:cNvPicPr preferRelativeResize="0"/>
          <p:nvPr/>
        </p:nvPicPr>
        <p:blipFill rotWithShape="1">
          <a:blip r:embed="rId10">
            <a:alphaModFix/>
          </a:blip>
          <a:srcRect b="0" l="0" r="0" t="0"/>
          <a:stretch/>
        </p:blipFill>
        <p:spPr>
          <a:xfrm>
            <a:off x="3871891" y="5408222"/>
            <a:ext cx="1853048" cy="298224"/>
          </a:xfrm>
          <a:prstGeom prst="rect">
            <a:avLst/>
          </a:prstGeom>
          <a:noFill/>
          <a:ln>
            <a:noFill/>
          </a:ln>
        </p:spPr>
      </p:pic>
      <p:pic>
        <p:nvPicPr>
          <p:cNvPr id="1885" name="Google Shape;1885;p91"/>
          <p:cNvPicPr preferRelativeResize="0"/>
          <p:nvPr/>
        </p:nvPicPr>
        <p:blipFill rotWithShape="1">
          <a:blip r:embed="rId11">
            <a:alphaModFix/>
          </a:blip>
          <a:srcRect b="0" l="0" r="0" t="0"/>
          <a:stretch/>
        </p:blipFill>
        <p:spPr>
          <a:xfrm>
            <a:off x="7699183" y="5124728"/>
            <a:ext cx="1015968" cy="571482"/>
          </a:xfrm>
          <a:prstGeom prst="rect">
            <a:avLst/>
          </a:prstGeom>
          <a:noFill/>
          <a:ln>
            <a:noFill/>
          </a:ln>
        </p:spPr>
      </p:pic>
      <p:pic>
        <p:nvPicPr>
          <p:cNvPr id="1886" name="Google Shape;1886;p91"/>
          <p:cNvPicPr preferRelativeResize="0"/>
          <p:nvPr/>
        </p:nvPicPr>
        <p:blipFill rotWithShape="1">
          <a:blip r:embed="rId12">
            <a:alphaModFix/>
          </a:blip>
          <a:srcRect b="0" l="0" r="0" t="0"/>
          <a:stretch/>
        </p:blipFill>
        <p:spPr>
          <a:xfrm>
            <a:off x="9224790" y="5433393"/>
            <a:ext cx="1172853" cy="316670"/>
          </a:xfrm>
          <a:prstGeom prst="rect">
            <a:avLst/>
          </a:prstGeom>
          <a:noFill/>
          <a:ln>
            <a:noFill/>
          </a:ln>
        </p:spPr>
      </p:pic>
      <p:pic>
        <p:nvPicPr>
          <p:cNvPr id="1887" name="Google Shape;1887;p91"/>
          <p:cNvPicPr preferRelativeResize="0"/>
          <p:nvPr/>
        </p:nvPicPr>
        <p:blipFill rotWithShape="1">
          <a:blip r:embed="rId13">
            <a:alphaModFix/>
          </a:blip>
          <a:srcRect b="0" l="0" r="0" t="0"/>
          <a:stretch/>
        </p:blipFill>
        <p:spPr>
          <a:xfrm>
            <a:off x="10907282" y="5406887"/>
            <a:ext cx="744625" cy="306300"/>
          </a:xfrm>
          <a:prstGeom prst="rect">
            <a:avLst/>
          </a:prstGeom>
          <a:noFill/>
          <a:ln>
            <a:noFill/>
          </a:ln>
        </p:spPr>
      </p:pic>
      <p:pic>
        <p:nvPicPr>
          <p:cNvPr id="1888" name="Google Shape;1888;p91"/>
          <p:cNvPicPr preferRelativeResize="0"/>
          <p:nvPr/>
        </p:nvPicPr>
        <p:blipFill rotWithShape="1">
          <a:blip r:embed="rId14">
            <a:alphaModFix/>
          </a:blip>
          <a:srcRect b="0" l="0" r="0" t="0"/>
          <a:stretch/>
        </p:blipFill>
        <p:spPr>
          <a:xfrm>
            <a:off x="12161546" y="5324799"/>
            <a:ext cx="751466" cy="350414"/>
          </a:xfrm>
          <a:prstGeom prst="rect">
            <a:avLst/>
          </a:prstGeom>
          <a:noFill/>
          <a:ln>
            <a:noFill/>
          </a:ln>
        </p:spPr>
      </p:pic>
      <p:pic>
        <p:nvPicPr>
          <p:cNvPr id="1889" name="Google Shape;1889;p91"/>
          <p:cNvPicPr preferRelativeResize="0"/>
          <p:nvPr/>
        </p:nvPicPr>
        <p:blipFill rotWithShape="1">
          <a:blip r:embed="rId15">
            <a:alphaModFix/>
          </a:blip>
          <a:srcRect b="0" l="0" r="0" t="0"/>
          <a:stretch/>
        </p:blipFill>
        <p:spPr>
          <a:xfrm>
            <a:off x="13422652" y="5447570"/>
            <a:ext cx="1040968" cy="268354"/>
          </a:xfrm>
          <a:prstGeom prst="rect">
            <a:avLst/>
          </a:prstGeom>
          <a:noFill/>
          <a:ln>
            <a:noFill/>
          </a:ln>
        </p:spPr>
      </p:pic>
      <p:pic>
        <p:nvPicPr>
          <p:cNvPr id="1890" name="Google Shape;1890;p91"/>
          <p:cNvPicPr preferRelativeResize="0"/>
          <p:nvPr/>
        </p:nvPicPr>
        <p:blipFill rotWithShape="1">
          <a:blip r:embed="rId16">
            <a:alphaModFix/>
          </a:blip>
          <a:srcRect b="0" l="0" r="0" t="0"/>
          <a:stretch/>
        </p:blipFill>
        <p:spPr>
          <a:xfrm>
            <a:off x="14973256" y="5353878"/>
            <a:ext cx="873163" cy="381479"/>
          </a:xfrm>
          <a:prstGeom prst="rect">
            <a:avLst/>
          </a:prstGeom>
          <a:noFill/>
          <a:ln>
            <a:noFill/>
          </a:ln>
        </p:spPr>
      </p:pic>
      <p:pic>
        <p:nvPicPr>
          <p:cNvPr id="1891" name="Google Shape;1891;p91"/>
          <p:cNvPicPr preferRelativeResize="0"/>
          <p:nvPr/>
        </p:nvPicPr>
        <p:blipFill rotWithShape="1">
          <a:blip r:embed="rId17">
            <a:alphaModFix/>
          </a:blip>
          <a:srcRect b="0" l="0" r="0" t="0"/>
          <a:stretch/>
        </p:blipFill>
        <p:spPr>
          <a:xfrm>
            <a:off x="3958526" y="6278308"/>
            <a:ext cx="941812" cy="174906"/>
          </a:xfrm>
          <a:prstGeom prst="rect">
            <a:avLst/>
          </a:prstGeom>
          <a:noFill/>
          <a:ln>
            <a:noFill/>
          </a:ln>
        </p:spPr>
      </p:pic>
      <p:pic>
        <p:nvPicPr>
          <p:cNvPr id="1892" name="Google Shape;1892;p91"/>
          <p:cNvPicPr preferRelativeResize="0"/>
          <p:nvPr/>
        </p:nvPicPr>
        <p:blipFill rotWithShape="1">
          <a:blip r:embed="rId18">
            <a:alphaModFix/>
          </a:blip>
          <a:srcRect b="0" l="0" r="0" t="0"/>
          <a:stretch/>
        </p:blipFill>
        <p:spPr>
          <a:xfrm>
            <a:off x="5571061" y="6245895"/>
            <a:ext cx="748248" cy="255402"/>
          </a:xfrm>
          <a:prstGeom prst="rect">
            <a:avLst/>
          </a:prstGeom>
          <a:noFill/>
          <a:ln>
            <a:noFill/>
          </a:ln>
        </p:spPr>
      </p:pic>
      <p:pic>
        <p:nvPicPr>
          <p:cNvPr id="1893" name="Google Shape;1893;p91"/>
          <p:cNvPicPr preferRelativeResize="0"/>
          <p:nvPr/>
        </p:nvPicPr>
        <p:blipFill rotWithShape="1">
          <a:blip r:embed="rId19">
            <a:alphaModFix/>
          </a:blip>
          <a:srcRect b="0" l="0" r="0" t="0"/>
          <a:stretch/>
        </p:blipFill>
        <p:spPr>
          <a:xfrm>
            <a:off x="6990032" y="6267996"/>
            <a:ext cx="1137320" cy="272738"/>
          </a:xfrm>
          <a:prstGeom prst="rect">
            <a:avLst/>
          </a:prstGeom>
          <a:noFill/>
          <a:ln>
            <a:noFill/>
          </a:ln>
        </p:spPr>
      </p:pic>
      <p:pic>
        <p:nvPicPr>
          <p:cNvPr id="1894" name="Google Shape;1894;p91"/>
          <p:cNvPicPr preferRelativeResize="0"/>
          <p:nvPr/>
        </p:nvPicPr>
        <p:blipFill rotWithShape="1">
          <a:blip r:embed="rId20">
            <a:alphaModFix/>
          </a:blip>
          <a:srcRect b="0" l="0" r="0" t="0"/>
          <a:stretch/>
        </p:blipFill>
        <p:spPr>
          <a:xfrm>
            <a:off x="8798075" y="6254301"/>
            <a:ext cx="985662" cy="223812"/>
          </a:xfrm>
          <a:prstGeom prst="rect">
            <a:avLst/>
          </a:prstGeom>
          <a:noFill/>
          <a:ln>
            <a:noFill/>
          </a:ln>
        </p:spPr>
      </p:pic>
      <p:pic>
        <p:nvPicPr>
          <p:cNvPr id="1895" name="Google Shape;1895;p91"/>
          <p:cNvPicPr preferRelativeResize="0"/>
          <p:nvPr/>
        </p:nvPicPr>
        <p:blipFill rotWithShape="1">
          <a:blip r:embed="rId21">
            <a:alphaModFix/>
          </a:blip>
          <a:srcRect b="0" l="0" r="0" t="0"/>
          <a:stretch/>
        </p:blipFill>
        <p:spPr>
          <a:xfrm>
            <a:off x="10454460" y="6281531"/>
            <a:ext cx="1217573" cy="243516"/>
          </a:xfrm>
          <a:prstGeom prst="rect">
            <a:avLst/>
          </a:prstGeom>
          <a:noFill/>
          <a:ln>
            <a:noFill/>
          </a:ln>
        </p:spPr>
      </p:pic>
      <p:pic>
        <p:nvPicPr>
          <p:cNvPr id="1896" name="Google Shape;1896;p91"/>
          <p:cNvPicPr preferRelativeResize="0"/>
          <p:nvPr/>
        </p:nvPicPr>
        <p:blipFill rotWithShape="1">
          <a:blip r:embed="rId22">
            <a:alphaModFix/>
          </a:blip>
          <a:srcRect b="27214" l="16377" r="17319" t="27568"/>
          <a:stretch/>
        </p:blipFill>
        <p:spPr>
          <a:xfrm>
            <a:off x="12342756" y="6252934"/>
            <a:ext cx="592740" cy="227380"/>
          </a:xfrm>
          <a:prstGeom prst="rect">
            <a:avLst/>
          </a:prstGeom>
          <a:noFill/>
          <a:ln>
            <a:noFill/>
          </a:ln>
        </p:spPr>
      </p:pic>
      <p:pic>
        <p:nvPicPr>
          <p:cNvPr id="1897" name="Google Shape;1897;p91"/>
          <p:cNvPicPr preferRelativeResize="0"/>
          <p:nvPr/>
        </p:nvPicPr>
        <p:blipFill rotWithShape="1">
          <a:blip r:embed="rId23">
            <a:alphaModFix/>
          </a:blip>
          <a:srcRect b="22336" l="0" r="0" t="0"/>
          <a:stretch/>
        </p:blipFill>
        <p:spPr>
          <a:xfrm>
            <a:off x="13606220" y="5894651"/>
            <a:ext cx="789727" cy="613335"/>
          </a:xfrm>
          <a:prstGeom prst="rect">
            <a:avLst/>
          </a:prstGeom>
          <a:noFill/>
          <a:ln>
            <a:noFill/>
          </a:ln>
        </p:spPr>
      </p:pic>
      <p:pic>
        <p:nvPicPr>
          <p:cNvPr id="1898" name="Google Shape;1898;p91"/>
          <p:cNvPicPr preferRelativeResize="0"/>
          <p:nvPr/>
        </p:nvPicPr>
        <p:blipFill rotWithShape="1">
          <a:blip r:embed="rId24">
            <a:alphaModFix/>
          </a:blip>
          <a:srcRect b="0" l="0" r="0" t="0"/>
          <a:stretch/>
        </p:blipFill>
        <p:spPr>
          <a:xfrm>
            <a:off x="3898865" y="8423195"/>
            <a:ext cx="1242977" cy="454334"/>
          </a:xfrm>
          <a:prstGeom prst="rect">
            <a:avLst/>
          </a:prstGeom>
          <a:noFill/>
          <a:ln>
            <a:noFill/>
          </a:ln>
        </p:spPr>
      </p:pic>
      <p:pic>
        <p:nvPicPr>
          <p:cNvPr id="1899" name="Google Shape;1899;p91"/>
          <p:cNvPicPr preferRelativeResize="0"/>
          <p:nvPr/>
        </p:nvPicPr>
        <p:blipFill rotWithShape="1">
          <a:blip r:embed="rId4">
            <a:alphaModFix/>
          </a:blip>
          <a:srcRect b="0" l="0" r="0" t="0"/>
          <a:stretch/>
        </p:blipFill>
        <p:spPr>
          <a:xfrm>
            <a:off x="5603992" y="8475628"/>
            <a:ext cx="1149586" cy="357732"/>
          </a:xfrm>
          <a:prstGeom prst="rect">
            <a:avLst/>
          </a:prstGeom>
          <a:noFill/>
          <a:ln>
            <a:noFill/>
          </a:ln>
        </p:spPr>
      </p:pic>
      <p:pic>
        <p:nvPicPr>
          <p:cNvPr id="1900" name="Google Shape;1900;p91"/>
          <p:cNvPicPr preferRelativeResize="0"/>
          <p:nvPr/>
        </p:nvPicPr>
        <p:blipFill rotWithShape="1">
          <a:blip r:embed="rId25">
            <a:alphaModFix/>
          </a:blip>
          <a:srcRect b="0" l="0" r="0" t="0"/>
          <a:stretch/>
        </p:blipFill>
        <p:spPr>
          <a:xfrm>
            <a:off x="8819380" y="8476426"/>
            <a:ext cx="861146" cy="348123"/>
          </a:xfrm>
          <a:prstGeom prst="rect">
            <a:avLst/>
          </a:prstGeom>
          <a:noFill/>
          <a:ln>
            <a:noFill/>
          </a:ln>
        </p:spPr>
      </p:pic>
      <p:pic>
        <p:nvPicPr>
          <p:cNvPr id="1901" name="Google Shape;1901;p91"/>
          <p:cNvPicPr preferRelativeResize="0"/>
          <p:nvPr/>
        </p:nvPicPr>
        <p:blipFill rotWithShape="1">
          <a:blip r:embed="rId26">
            <a:alphaModFix/>
          </a:blip>
          <a:srcRect b="0" l="0" r="0" t="0"/>
          <a:stretch/>
        </p:blipFill>
        <p:spPr>
          <a:xfrm>
            <a:off x="10142676" y="8534400"/>
            <a:ext cx="755163" cy="264012"/>
          </a:xfrm>
          <a:prstGeom prst="rect">
            <a:avLst/>
          </a:prstGeom>
          <a:noFill/>
          <a:ln>
            <a:noFill/>
          </a:ln>
        </p:spPr>
      </p:pic>
      <p:pic>
        <p:nvPicPr>
          <p:cNvPr id="1902" name="Google Shape;1902;p91"/>
          <p:cNvPicPr preferRelativeResize="0"/>
          <p:nvPr/>
        </p:nvPicPr>
        <p:blipFill rotWithShape="1">
          <a:blip r:embed="rId27">
            <a:alphaModFix/>
          </a:blip>
          <a:srcRect b="0" l="0" r="0" t="0"/>
          <a:stretch/>
        </p:blipFill>
        <p:spPr>
          <a:xfrm>
            <a:off x="11359989" y="8547779"/>
            <a:ext cx="616090" cy="180216"/>
          </a:xfrm>
          <a:prstGeom prst="rect">
            <a:avLst/>
          </a:prstGeom>
          <a:noFill/>
          <a:ln>
            <a:noFill/>
          </a:ln>
        </p:spPr>
      </p:pic>
      <p:pic>
        <p:nvPicPr>
          <p:cNvPr id="1903" name="Google Shape;1903;p91"/>
          <p:cNvPicPr preferRelativeResize="0"/>
          <p:nvPr/>
        </p:nvPicPr>
        <p:blipFill rotWithShape="1">
          <a:blip r:embed="rId28">
            <a:alphaModFix/>
          </a:blip>
          <a:srcRect b="0" l="0" r="0" t="0"/>
          <a:stretch/>
        </p:blipFill>
        <p:spPr>
          <a:xfrm>
            <a:off x="12438229" y="8534399"/>
            <a:ext cx="915466" cy="245433"/>
          </a:xfrm>
          <a:prstGeom prst="rect">
            <a:avLst/>
          </a:prstGeom>
          <a:noFill/>
          <a:ln>
            <a:noFill/>
          </a:ln>
        </p:spPr>
      </p:pic>
      <p:pic>
        <p:nvPicPr>
          <p:cNvPr id="1904" name="Google Shape;1904;p91"/>
          <p:cNvPicPr preferRelativeResize="0"/>
          <p:nvPr/>
        </p:nvPicPr>
        <p:blipFill rotWithShape="1">
          <a:blip r:embed="rId29">
            <a:alphaModFix/>
          </a:blip>
          <a:srcRect b="0" l="0" r="0" t="0"/>
          <a:stretch/>
        </p:blipFill>
        <p:spPr>
          <a:xfrm>
            <a:off x="13815845" y="8351416"/>
            <a:ext cx="797584" cy="429325"/>
          </a:xfrm>
          <a:prstGeom prst="rect">
            <a:avLst/>
          </a:prstGeom>
          <a:noFill/>
          <a:ln>
            <a:noFill/>
          </a:ln>
        </p:spPr>
      </p:pic>
      <p:pic>
        <p:nvPicPr>
          <p:cNvPr id="1905" name="Google Shape;1905;p91"/>
          <p:cNvPicPr preferRelativeResize="0"/>
          <p:nvPr/>
        </p:nvPicPr>
        <p:blipFill rotWithShape="1">
          <a:blip r:embed="rId30">
            <a:alphaModFix/>
          </a:blip>
          <a:srcRect b="0" l="0" r="0" t="0"/>
          <a:stretch/>
        </p:blipFill>
        <p:spPr>
          <a:xfrm>
            <a:off x="15075578" y="8441635"/>
            <a:ext cx="721635" cy="277687"/>
          </a:xfrm>
          <a:prstGeom prst="rect">
            <a:avLst/>
          </a:prstGeom>
          <a:noFill/>
          <a:ln>
            <a:noFill/>
          </a:ln>
        </p:spPr>
      </p:pic>
      <p:pic>
        <p:nvPicPr>
          <p:cNvPr id="1906" name="Google Shape;1906;p91"/>
          <p:cNvPicPr preferRelativeResize="0"/>
          <p:nvPr/>
        </p:nvPicPr>
        <p:blipFill rotWithShape="1">
          <a:blip r:embed="rId5">
            <a:alphaModFix/>
          </a:blip>
          <a:srcRect b="56163" l="0" r="26071" t="0"/>
          <a:stretch/>
        </p:blipFill>
        <p:spPr>
          <a:xfrm>
            <a:off x="6234578" y="5368279"/>
            <a:ext cx="954966" cy="365456"/>
          </a:xfrm>
          <a:prstGeom prst="rect">
            <a:avLst/>
          </a:prstGeom>
          <a:noFill/>
          <a:ln>
            <a:noFill/>
          </a:ln>
        </p:spPr>
      </p:pic>
      <p:cxnSp>
        <p:nvCxnSpPr>
          <p:cNvPr id="1907" name="Google Shape;1907;p91"/>
          <p:cNvCxnSpPr/>
          <p:nvPr/>
        </p:nvCxnSpPr>
        <p:spPr>
          <a:xfrm>
            <a:off x="4306957" y="4426229"/>
            <a:ext cx="11158330" cy="0"/>
          </a:xfrm>
          <a:prstGeom prst="straightConnector1">
            <a:avLst/>
          </a:prstGeom>
          <a:noFill/>
          <a:ln cap="flat" cmpd="sng" w="19050">
            <a:solidFill>
              <a:schemeClr val="lt2"/>
            </a:solidFill>
            <a:prstDash val="solid"/>
            <a:round/>
            <a:headEnd len="sm" w="sm" type="none"/>
            <a:tailEnd len="sm" w="sm" type="none"/>
          </a:ln>
        </p:spPr>
      </p:cxnSp>
      <p:cxnSp>
        <p:nvCxnSpPr>
          <p:cNvPr id="1908" name="Google Shape;1908;p91"/>
          <p:cNvCxnSpPr/>
          <p:nvPr/>
        </p:nvCxnSpPr>
        <p:spPr>
          <a:xfrm>
            <a:off x="4306957" y="7513983"/>
            <a:ext cx="11158330" cy="0"/>
          </a:xfrm>
          <a:prstGeom prst="straightConnector1">
            <a:avLst/>
          </a:prstGeom>
          <a:noFill/>
          <a:ln cap="flat" cmpd="sng" w="19050">
            <a:solidFill>
              <a:schemeClr val="lt2"/>
            </a:solidFill>
            <a:prstDash val="solid"/>
            <a:round/>
            <a:headEnd len="sm" w="sm" type="none"/>
            <a:tailEnd len="sm" w="sm" type="none"/>
          </a:ln>
        </p:spPr>
      </p:cxnSp>
      <p:sp>
        <p:nvSpPr>
          <p:cNvPr id="1909" name="Google Shape;1909;p9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Ecosystem Partners</a:t>
            </a:r>
            <a:endParaRPr/>
          </a:p>
        </p:txBody>
      </p:sp>
      <p:pic>
        <p:nvPicPr>
          <p:cNvPr id="1910" name="Google Shape;1910;p91"/>
          <p:cNvPicPr preferRelativeResize="0"/>
          <p:nvPr/>
        </p:nvPicPr>
        <p:blipFill rotWithShape="1">
          <a:blip r:embed="rId6">
            <a:alphaModFix/>
          </a:blip>
          <a:srcRect b="0" l="0" r="0" t="0"/>
          <a:stretch/>
        </p:blipFill>
        <p:spPr>
          <a:xfrm>
            <a:off x="7215728" y="8412602"/>
            <a:ext cx="1141502" cy="482743"/>
          </a:xfrm>
          <a:prstGeom prst="rect">
            <a:avLst/>
          </a:prstGeom>
          <a:noFill/>
          <a:ln>
            <a:noFill/>
          </a:ln>
        </p:spPr>
      </p:pic>
      <p:pic>
        <p:nvPicPr>
          <p:cNvPr id="1911" name="Google Shape;1911;p91"/>
          <p:cNvPicPr preferRelativeResize="0"/>
          <p:nvPr/>
        </p:nvPicPr>
        <p:blipFill rotWithShape="1">
          <a:blip r:embed="rId9">
            <a:alphaModFix/>
          </a:blip>
          <a:srcRect b="0" l="0" r="0" t="0"/>
          <a:stretch/>
        </p:blipFill>
        <p:spPr>
          <a:xfrm>
            <a:off x="14815930" y="6259782"/>
            <a:ext cx="1036049" cy="281085"/>
          </a:xfrm>
          <a:prstGeom prst="rect">
            <a:avLst/>
          </a:prstGeom>
          <a:noFill/>
          <a:ln>
            <a:noFill/>
          </a:ln>
        </p:spPr>
      </p:pic>
      <p:pic>
        <p:nvPicPr>
          <p:cNvPr id="1912" name="Google Shape;1912;p91"/>
          <p:cNvPicPr preferRelativeResize="0"/>
          <p:nvPr/>
        </p:nvPicPr>
        <p:blipFill>
          <a:blip r:embed="rId31">
            <a:alphaModFix/>
          </a:blip>
          <a:stretch>
            <a:fillRect/>
          </a:stretch>
        </p:blipFill>
        <p:spPr>
          <a:xfrm>
            <a:off x="10224484" y="3226250"/>
            <a:ext cx="679678" cy="357725"/>
          </a:xfrm>
          <a:prstGeom prst="rect">
            <a:avLst/>
          </a:prstGeom>
          <a:noFill/>
          <a:ln>
            <a:noFill/>
          </a:ln>
        </p:spPr>
      </p:pic>
      <p:pic>
        <p:nvPicPr>
          <p:cNvPr id="1913" name="Google Shape;1913;p91"/>
          <p:cNvPicPr preferRelativeResize="0"/>
          <p:nvPr/>
        </p:nvPicPr>
        <p:blipFill>
          <a:blip r:embed="rId32">
            <a:alphaModFix/>
          </a:blip>
          <a:stretch>
            <a:fillRect/>
          </a:stretch>
        </p:blipFill>
        <p:spPr>
          <a:xfrm>
            <a:off x="11363523" y="3089268"/>
            <a:ext cx="616075" cy="6160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sp>
        <p:nvSpPr>
          <p:cNvPr id="1919" name="Google Shape;1919;p92"/>
          <p:cNvSpPr txBox="1"/>
          <p:nvPr/>
        </p:nvSpPr>
        <p:spPr>
          <a:xfrm>
            <a:off x="7024132" y="7312007"/>
            <a:ext cx="4246086" cy="7017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200" u="none" cap="none" strike="noStrike">
                <a:solidFill>
                  <a:schemeClr val="accent4"/>
                </a:solidFill>
                <a:latin typeface="Trebuchet MS"/>
                <a:ea typeface="Trebuchet MS"/>
                <a:cs typeface="Trebuchet MS"/>
                <a:sym typeface="Trebuchet MS"/>
              </a:rPr>
              <a:t>GPU accelerated SQL engine built on top of RAPIDS</a:t>
            </a:r>
            <a:endParaRPr/>
          </a:p>
        </p:txBody>
      </p:sp>
      <p:sp>
        <p:nvSpPr>
          <p:cNvPr id="1920" name="Google Shape;1920;p92"/>
          <p:cNvSpPr txBox="1"/>
          <p:nvPr/>
        </p:nvSpPr>
        <p:spPr>
          <a:xfrm>
            <a:off x="12231185" y="7312007"/>
            <a:ext cx="5029200" cy="7017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200" u="none" cap="none" strike="noStrike">
                <a:solidFill>
                  <a:schemeClr val="accent4"/>
                </a:solidFill>
                <a:latin typeface="Trebuchet MS"/>
                <a:ea typeface="Trebuchet MS"/>
                <a:cs typeface="Trebuchet MS"/>
                <a:sym typeface="Trebuchet MS"/>
              </a:rPr>
              <a:t>Distributed stream processing </a:t>
            </a:r>
            <a:br>
              <a:rPr b="0" i="0" lang="en-US" sz="2200" u="none" cap="none" strike="noStrike">
                <a:solidFill>
                  <a:schemeClr val="accent4"/>
                </a:solidFill>
                <a:latin typeface="Trebuchet MS"/>
                <a:ea typeface="Trebuchet MS"/>
                <a:cs typeface="Trebuchet MS"/>
                <a:sym typeface="Trebuchet MS"/>
              </a:rPr>
            </a:br>
            <a:r>
              <a:rPr b="0" i="0" lang="en-US" sz="2200" u="none" cap="none" strike="noStrike">
                <a:solidFill>
                  <a:schemeClr val="accent4"/>
                </a:solidFill>
                <a:latin typeface="Trebuchet MS"/>
                <a:ea typeface="Trebuchet MS"/>
                <a:cs typeface="Trebuchet MS"/>
                <a:sym typeface="Trebuchet MS"/>
              </a:rPr>
              <a:t>using RAPIDS and Dask</a:t>
            </a:r>
            <a:endParaRPr b="0" i="0" sz="2200" u="none" cap="none" strike="noStrike">
              <a:solidFill>
                <a:schemeClr val="accent4"/>
              </a:solidFill>
              <a:latin typeface="Trebuchet MS"/>
              <a:ea typeface="Trebuchet MS"/>
              <a:cs typeface="Trebuchet MS"/>
              <a:sym typeface="Trebuchet MS"/>
            </a:endParaRPr>
          </a:p>
        </p:txBody>
      </p:sp>
      <p:sp>
        <p:nvSpPr>
          <p:cNvPr id="1921" name="Google Shape;1921;p92"/>
          <p:cNvSpPr txBox="1"/>
          <p:nvPr/>
        </p:nvSpPr>
        <p:spPr>
          <a:xfrm>
            <a:off x="1049958" y="7312007"/>
            <a:ext cx="5029200" cy="100642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200" u="none" cap="none" strike="noStrike">
                <a:solidFill>
                  <a:schemeClr val="accent4"/>
                </a:solidFill>
                <a:latin typeface="Trebuchet MS"/>
                <a:ea typeface="Trebuchet MS"/>
                <a:cs typeface="Trebuchet MS"/>
                <a:sym typeface="Trebuchet MS"/>
              </a:rPr>
              <a:t>High-Performance Serverless event and data processing that utilizes RAPIDS for GPU Acceleration</a:t>
            </a:r>
            <a:endParaRPr/>
          </a:p>
        </p:txBody>
      </p:sp>
      <p:sp>
        <p:nvSpPr>
          <p:cNvPr id="1922" name="Google Shape;1922;p92"/>
          <p:cNvSpPr txBox="1"/>
          <p:nvPr/>
        </p:nvSpPr>
        <p:spPr>
          <a:xfrm>
            <a:off x="12896265" y="4406404"/>
            <a:ext cx="3715500" cy="153150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1" i="0" lang="en-US" sz="5400" u="none" cap="none" strike="noStrike">
                <a:solidFill>
                  <a:schemeClr val="dk2"/>
                </a:solidFill>
                <a:latin typeface="Trebuchet MS"/>
                <a:ea typeface="Trebuchet MS"/>
                <a:cs typeface="Trebuchet MS"/>
                <a:sym typeface="Trebuchet MS"/>
              </a:rPr>
              <a:t>Streamz</a:t>
            </a:r>
            <a:endParaRPr b="1" i="0" sz="5400" u="none" cap="none" strike="noStrike">
              <a:solidFill>
                <a:schemeClr val="dk2"/>
              </a:solidFill>
              <a:latin typeface="Trebuchet MS"/>
              <a:ea typeface="Trebuchet MS"/>
              <a:cs typeface="Trebuchet MS"/>
              <a:sym typeface="Trebuchet MS"/>
            </a:endParaRPr>
          </a:p>
        </p:txBody>
      </p:sp>
      <p:pic>
        <p:nvPicPr>
          <p:cNvPr id="1923" name="Google Shape;1923;p92"/>
          <p:cNvPicPr preferRelativeResize="0"/>
          <p:nvPr/>
        </p:nvPicPr>
        <p:blipFill rotWithShape="1">
          <a:blip r:embed="rId3">
            <a:alphaModFix/>
          </a:blip>
          <a:srcRect b="0" l="0" r="0" t="0"/>
          <a:stretch/>
        </p:blipFill>
        <p:spPr>
          <a:xfrm>
            <a:off x="2381349" y="4731026"/>
            <a:ext cx="2348082" cy="686852"/>
          </a:xfrm>
          <a:prstGeom prst="rect">
            <a:avLst/>
          </a:prstGeom>
          <a:noFill/>
          <a:ln>
            <a:noFill/>
          </a:ln>
        </p:spPr>
      </p:pic>
      <p:pic>
        <p:nvPicPr>
          <p:cNvPr id="1924" name="Google Shape;1924;p92"/>
          <p:cNvPicPr preferRelativeResize="0"/>
          <p:nvPr/>
        </p:nvPicPr>
        <p:blipFill rotWithShape="1">
          <a:blip r:embed="rId4">
            <a:alphaModFix/>
          </a:blip>
          <a:srcRect b="0" l="0" r="0" t="0"/>
          <a:stretch/>
        </p:blipFill>
        <p:spPr>
          <a:xfrm>
            <a:off x="7161606" y="4564834"/>
            <a:ext cx="3971138" cy="1235752"/>
          </a:xfrm>
          <a:prstGeom prst="rect">
            <a:avLst/>
          </a:prstGeom>
          <a:noFill/>
          <a:ln>
            <a:noFill/>
          </a:ln>
        </p:spPr>
      </p:pic>
      <p:sp>
        <p:nvSpPr>
          <p:cNvPr id="1925" name="Google Shape;1925;p9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Building on Top of RAPIDS</a:t>
            </a:r>
            <a:endParaRPr/>
          </a:p>
        </p:txBody>
      </p:sp>
      <p:sp>
        <p:nvSpPr>
          <p:cNvPr id="1926" name="Google Shape;1926;p9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A Bigger, Better, Stronger Ecosystem for All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0" name="Shape 1930"/>
        <p:cNvGrpSpPr/>
        <p:nvPr/>
      </p:nvGrpSpPr>
      <p:grpSpPr>
        <a:xfrm>
          <a:off x="0" y="0"/>
          <a:ext cx="0" cy="0"/>
          <a:chOff x="0" y="0"/>
          <a:chExt cx="0" cy="0"/>
        </a:xfrm>
      </p:grpSpPr>
      <p:pic>
        <p:nvPicPr>
          <p:cNvPr id="1931" name="Google Shape;1931;p93"/>
          <p:cNvPicPr preferRelativeResize="0"/>
          <p:nvPr/>
        </p:nvPicPr>
        <p:blipFill rotWithShape="1">
          <a:blip r:embed="rId3">
            <a:alphaModFix/>
          </a:blip>
          <a:srcRect b="0" l="0" r="0" t="0"/>
          <a:stretch/>
        </p:blipFill>
        <p:spPr>
          <a:xfrm>
            <a:off x="9474962" y="3699329"/>
            <a:ext cx="7847144" cy="4472156"/>
          </a:xfrm>
          <a:prstGeom prst="rect">
            <a:avLst/>
          </a:prstGeom>
          <a:noFill/>
          <a:ln>
            <a:noFill/>
          </a:ln>
        </p:spPr>
      </p:pic>
      <p:sp>
        <p:nvSpPr>
          <p:cNvPr id="1932" name="Google Shape;1932;p9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grpSp>
        <p:nvGrpSpPr>
          <p:cNvPr id="1933" name="Google Shape;1933;p93"/>
          <p:cNvGrpSpPr/>
          <p:nvPr/>
        </p:nvGrpSpPr>
        <p:grpSpPr>
          <a:xfrm>
            <a:off x="1423956" y="3221422"/>
            <a:ext cx="7006937" cy="5135498"/>
            <a:chOff x="1423956" y="3221422"/>
            <a:chExt cx="7006937" cy="5135498"/>
          </a:xfrm>
        </p:grpSpPr>
        <p:pic>
          <p:nvPicPr>
            <p:cNvPr id="1934" name="Google Shape;1934;p93"/>
            <p:cNvPicPr preferRelativeResize="0"/>
            <p:nvPr/>
          </p:nvPicPr>
          <p:blipFill rotWithShape="1">
            <a:blip r:embed="rId4">
              <a:alphaModFix/>
            </a:blip>
            <a:srcRect b="0" l="0" r="0" t="0"/>
            <a:stretch/>
          </p:blipFill>
          <p:spPr>
            <a:xfrm>
              <a:off x="3435392" y="3221422"/>
              <a:ext cx="2951422" cy="1121790"/>
            </a:xfrm>
            <a:prstGeom prst="rect">
              <a:avLst/>
            </a:prstGeom>
            <a:noFill/>
            <a:ln>
              <a:noFill/>
            </a:ln>
          </p:spPr>
        </p:pic>
        <p:grpSp>
          <p:nvGrpSpPr>
            <p:cNvPr id="1935" name="Google Shape;1935;p93"/>
            <p:cNvGrpSpPr/>
            <p:nvPr/>
          </p:nvGrpSpPr>
          <p:grpSpPr>
            <a:xfrm>
              <a:off x="1423956" y="3967236"/>
              <a:ext cx="7006937" cy="4389684"/>
              <a:chOff x="650441" y="824625"/>
              <a:chExt cx="4725709" cy="2960547"/>
            </a:xfrm>
          </p:grpSpPr>
          <p:pic>
            <p:nvPicPr>
              <p:cNvPr id="1936" name="Google Shape;1936;p93"/>
              <p:cNvPicPr preferRelativeResize="0"/>
              <p:nvPr/>
            </p:nvPicPr>
            <p:blipFill rotWithShape="1">
              <a:blip r:embed="rId5">
                <a:alphaModFix/>
              </a:blip>
              <a:srcRect b="0" l="0" r="0" t="0"/>
              <a:stretch/>
            </p:blipFill>
            <p:spPr>
              <a:xfrm>
                <a:off x="2027470" y="1359279"/>
                <a:ext cx="689548" cy="684051"/>
              </a:xfrm>
              <a:prstGeom prst="rect">
                <a:avLst/>
              </a:prstGeom>
              <a:noFill/>
              <a:ln>
                <a:noFill/>
              </a:ln>
            </p:spPr>
          </p:pic>
          <p:pic>
            <p:nvPicPr>
              <p:cNvPr id="1937" name="Google Shape;1937;p93"/>
              <p:cNvPicPr preferRelativeResize="0"/>
              <p:nvPr/>
            </p:nvPicPr>
            <p:blipFill rotWithShape="1">
              <a:blip r:embed="rId6">
                <a:alphaModFix/>
              </a:blip>
              <a:srcRect b="0" l="0" r="0" t="0"/>
              <a:stretch/>
            </p:blipFill>
            <p:spPr>
              <a:xfrm>
                <a:off x="3255354" y="1333806"/>
                <a:ext cx="719177" cy="734997"/>
              </a:xfrm>
              <a:prstGeom prst="rect">
                <a:avLst/>
              </a:prstGeom>
              <a:noFill/>
              <a:ln>
                <a:noFill/>
              </a:ln>
            </p:spPr>
          </p:pic>
          <p:pic>
            <p:nvPicPr>
              <p:cNvPr id="1938" name="Google Shape;1938;p93"/>
              <p:cNvPicPr preferRelativeResize="0"/>
              <p:nvPr/>
            </p:nvPicPr>
            <p:blipFill rotWithShape="1">
              <a:blip r:embed="rId7">
                <a:alphaModFix/>
              </a:blip>
              <a:srcRect b="0" l="59" r="68" t="0"/>
              <a:stretch/>
            </p:blipFill>
            <p:spPr>
              <a:xfrm>
                <a:off x="872595" y="1309106"/>
                <a:ext cx="666160" cy="784398"/>
              </a:xfrm>
              <a:prstGeom prst="rect">
                <a:avLst/>
              </a:prstGeom>
              <a:noFill/>
              <a:ln>
                <a:noFill/>
              </a:ln>
            </p:spPr>
          </p:pic>
          <p:pic>
            <p:nvPicPr>
              <p:cNvPr id="1939" name="Google Shape;1939;p93"/>
              <p:cNvPicPr preferRelativeResize="0"/>
              <p:nvPr/>
            </p:nvPicPr>
            <p:blipFill rotWithShape="1">
              <a:blip r:embed="rId8">
                <a:alphaModFix/>
              </a:blip>
              <a:srcRect b="0" l="0" r="0" t="0"/>
              <a:stretch/>
            </p:blipFill>
            <p:spPr>
              <a:xfrm>
                <a:off x="4396503" y="1321450"/>
                <a:ext cx="851684" cy="759700"/>
              </a:xfrm>
              <a:prstGeom prst="rect">
                <a:avLst/>
              </a:prstGeom>
              <a:noFill/>
              <a:ln>
                <a:noFill/>
              </a:ln>
            </p:spPr>
          </p:pic>
          <p:pic>
            <p:nvPicPr>
              <p:cNvPr id="1940" name="Google Shape;1940;p93"/>
              <p:cNvPicPr preferRelativeResize="0"/>
              <p:nvPr/>
            </p:nvPicPr>
            <p:blipFill rotWithShape="1">
              <a:blip r:embed="rId9">
                <a:alphaModFix/>
              </a:blip>
              <a:srcRect b="178" l="0" r="0" t="189"/>
              <a:stretch/>
            </p:blipFill>
            <p:spPr>
              <a:xfrm>
                <a:off x="2326527" y="969523"/>
                <a:ext cx="1351528" cy="336625"/>
              </a:xfrm>
              <a:prstGeom prst="rect">
                <a:avLst/>
              </a:prstGeom>
              <a:noFill/>
              <a:ln>
                <a:noFill/>
              </a:ln>
            </p:spPr>
          </p:pic>
          <p:pic>
            <p:nvPicPr>
              <p:cNvPr id="1941" name="Google Shape;1941;p93"/>
              <p:cNvPicPr preferRelativeResize="0"/>
              <p:nvPr/>
            </p:nvPicPr>
            <p:blipFill rotWithShape="1">
              <a:blip r:embed="rId10">
                <a:alphaModFix/>
              </a:blip>
              <a:srcRect b="0" l="0" r="0" t="0"/>
              <a:stretch/>
            </p:blipFill>
            <p:spPr>
              <a:xfrm>
                <a:off x="1218238" y="2551021"/>
                <a:ext cx="3609499" cy="312779"/>
              </a:xfrm>
              <a:prstGeom prst="rect">
                <a:avLst/>
              </a:prstGeom>
              <a:noFill/>
              <a:ln>
                <a:noFill/>
              </a:ln>
            </p:spPr>
          </p:pic>
          <p:pic>
            <p:nvPicPr>
              <p:cNvPr id="1942" name="Google Shape;1942;p93"/>
              <p:cNvPicPr preferRelativeResize="0"/>
              <p:nvPr/>
            </p:nvPicPr>
            <p:blipFill rotWithShape="1">
              <a:blip r:embed="rId11">
                <a:alphaModFix/>
              </a:blip>
              <a:srcRect b="0" l="0" r="0" t="0"/>
              <a:stretch/>
            </p:blipFill>
            <p:spPr>
              <a:xfrm>
                <a:off x="2142100" y="3183875"/>
                <a:ext cx="1761799" cy="601297"/>
              </a:xfrm>
              <a:prstGeom prst="rect">
                <a:avLst/>
              </a:prstGeom>
              <a:noFill/>
              <a:ln>
                <a:noFill/>
              </a:ln>
            </p:spPr>
          </p:pic>
          <p:sp>
            <p:nvSpPr>
              <p:cNvPr id="1943" name="Google Shape;1943;p93"/>
              <p:cNvSpPr txBox="1"/>
              <p:nvPr/>
            </p:nvSpPr>
            <p:spPr>
              <a:xfrm>
                <a:off x="2769050" y="824625"/>
                <a:ext cx="466500" cy="2700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800" u="none" cap="none" strike="noStrike">
                    <a:solidFill>
                      <a:srgbClr val="5C4D94"/>
                    </a:solidFill>
                    <a:latin typeface="Trebuchet MS"/>
                    <a:ea typeface="Trebuchet MS"/>
                    <a:cs typeface="Trebuchet MS"/>
                    <a:sym typeface="Trebuchet MS"/>
                  </a:rPr>
                  <a:t>AI</a:t>
                </a:r>
                <a:endParaRPr b="0" i="0" sz="1800" u="none" cap="none" strike="noStrike">
                  <a:solidFill>
                    <a:srgbClr val="5C4D94"/>
                  </a:solidFill>
                  <a:latin typeface="Trebuchet MS"/>
                  <a:ea typeface="Trebuchet MS"/>
                  <a:cs typeface="Trebuchet MS"/>
                  <a:sym typeface="Trebuchet MS"/>
                </a:endParaRPr>
              </a:p>
            </p:txBody>
          </p:sp>
          <p:sp>
            <p:nvSpPr>
              <p:cNvPr id="1944" name="Google Shape;1944;p93"/>
              <p:cNvSpPr txBox="1"/>
              <p:nvPr/>
            </p:nvSpPr>
            <p:spPr>
              <a:xfrm>
                <a:off x="718175" y="2245850"/>
                <a:ext cx="972900" cy="2892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SQL Queries</a:t>
                </a:r>
                <a:endParaRPr b="0" i="0" sz="1200" u="none" cap="none" strike="noStrike">
                  <a:solidFill>
                    <a:schemeClr val="accent1"/>
                  </a:solidFill>
                  <a:latin typeface="Trebuchet MS"/>
                  <a:ea typeface="Trebuchet MS"/>
                  <a:cs typeface="Trebuchet MS"/>
                  <a:sym typeface="Trebuchet MS"/>
                </a:endParaRPr>
              </a:p>
            </p:txBody>
          </p:sp>
          <p:sp>
            <p:nvSpPr>
              <p:cNvPr id="1945" name="Google Shape;1945;p93"/>
              <p:cNvSpPr txBox="1"/>
              <p:nvPr/>
            </p:nvSpPr>
            <p:spPr>
              <a:xfrm>
                <a:off x="1783500" y="2245850"/>
                <a:ext cx="1175400" cy="2892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Data Preparation</a:t>
                </a:r>
                <a:endParaRPr b="0" i="0" sz="1200" u="none" cap="none" strike="noStrike">
                  <a:solidFill>
                    <a:schemeClr val="lt2"/>
                  </a:solidFill>
                  <a:latin typeface="Trebuchet MS"/>
                  <a:ea typeface="Trebuchet MS"/>
                  <a:cs typeface="Trebuchet MS"/>
                  <a:sym typeface="Trebuchet MS"/>
                </a:endParaRPr>
              </a:p>
            </p:txBody>
          </p:sp>
          <p:sp>
            <p:nvSpPr>
              <p:cNvPr id="1946" name="Google Shape;1946;p93"/>
              <p:cNvSpPr txBox="1"/>
              <p:nvPr/>
            </p:nvSpPr>
            <p:spPr>
              <a:xfrm>
                <a:off x="3031925" y="2246685"/>
                <a:ext cx="1175400" cy="2892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Machine Learning</a:t>
                </a:r>
                <a:endParaRPr b="0" i="0" sz="1200" u="none" cap="none" strike="noStrike">
                  <a:solidFill>
                    <a:schemeClr val="lt2"/>
                  </a:solidFill>
                  <a:latin typeface="Trebuchet MS"/>
                  <a:ea typeface="Trebuchet MS"/>
                  <a:cs typeface="Trebuchet MS"/>
                  <a:sym typeface="Trebuchet MS"/>
                </a:endParaRPr>
              </a:p>
            </p:txBody>
          </p:sp>
          <p:sp>
            <p:nvSpPr>
              <p:cNvPr id="1947" name="Google Shape;1947;p93"/>
              <p:cNvSpPr txBox="1"/>
              <p:nvPr/>
            </p:nvSpPr>
            <p:spPr>
              <a:xfrm>
                <a:off x="4266450" y="2245850"/>
                <a:ext cx="1109700" cy="2892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Graph Analytics</a:t>
                </a:r>
                <a:endParaRPr b="0" i="0" sz="1200" u="none" cap="none" strike="noStrike">
                  <a:solidFill>
                    <a:schemeClr val="lt2"/>
                  </a:solidFill>
                  <a:latin typeface="Trebuchet MS"/>
                  <a:ea typeface="Trebuchet MS"/>
                  <a:cs typeface="Trebuchet MS"/>
                  <a:sym typeface="Trebuchet MS"/>
                </a:endParaRPr>
              </a:p>
            </p:txBody>
          </p:sp>
          <p:sp>
            <p:nvSpPr>
              <p:cNvPr id="1948" name="Google Shape;1948;p93"/>
              <p:cNvSpPr txBox="1"/>
              <p:nvPr/>
            </p:nvSpPr>
            <p:spPr>
              <a:xfrm>
                <a:off x="1909950" y="2835225"/>
                <a:ext cx="2243100" cy="3864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595959"/>
                    </a:solidFill>
                    <a:latin typeface="Trebuchet MS"/>
                    <a:ea typeface="Trebuchet MS"/>
                    <a:cs typeface="Trebuchet MS"/>
                    <a:sym typeface="Trebuchet MS"/>
                  </a:rPr>
                  <a:t>Apache Arrow on GPU</a:t>
                </a:r>
                <a:endParaRPr b="1" i="0" sz="1800" u="none" cap="none" strike="noStrike">
                  <a:solidFill>
                    <a:srgbClr val="595959"/>
                  </a:solidFill>
                  <a:latin typeface="Trebuchet MS"/>
                  <a:ea typeface="Trebuchet MS"/>
                  <a:cs typeface="Trebuchet MS"/>
                  <a:sym typeface="Trebuchet MS"/>
                </a:endParaRPr>
              </a:p>
            </p:txBody>
          </p:sp>
          <p:sp>
            <p:nvSpPr>
              <p:cNvPr id="1949" name="Google Shape;1949;p93"/>
              <p:cNvSpPr txBox="1"/>
              <p:nvPr/>
            </p:nvSpPr>
            <p:spPr>
              <a:xfrm>
                <a:off x="650441" y="2029225"/>
                <a:ext cx="1147171" cy="3531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accent1"/>
                    </a:solidFill>
                    <a:latin typeface="Trebuchet MS"/>
                    <a:ea typeface="Trebuchet MS"/>
                    <a:cs typeface="Trebuchet MS"/>
                    <a:sym typeface="Trebuchet MS"/>
                  </a:rPr>
                  <a:t>blazingSQL</a:t>
                </a:r>
                <a:endParaRPr b="1" i="0" sz="1800" u="none" cap="none" strike="noStrike">
                  <a:solidFill>
                    <a:schemeClr val="accent1"/>
                  </a:solidFill>
                  <a:latin typeface="Trebuchet MS"/>
                  <a:ea typeface="Trebuchet MS"/>
                  <a:cs typeface="Trebuchet MS"/>
                  <a:sym typeface="Trebuchet MS"/>
                </a:endParaRPr>
              </a:p>
            </p:txBody>
          </p:sp>
          <p:sp>
            <p:nvSpPr>
              <p:cNvPr id="1950" name="Google Shape;1950;p93"/>
              <p:cNvSpPr txBox="1"/>
              <p:nvPr/>
            </p:nvSpPr>
            <p:spPr>
              <a:xfrm>
                <a:off x="1884754" y="2030261"/>
                <a:ext cx="972900" cy="3531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cuDF</a:t>
                </a:r>
                <a:endParaRPr b="1" i="0" sz="1800" u="none" cap="none" strike="noStrike">
                  <a:solidFill>
                    <a:schemeClr val="lt2"/>
                  </a:solidFill>
                  <a:latin typeface="Trebuchet MS"/>
                  <a:ea typeface="Trebuchet MS"/>
                  <a:cs typeface="Trebuchet MS"/>
                  <a:sym typeface="Trebuchet MS"/>
                </a:endParaRPr>
              </a:p>
            </p:txBody>
          </p:sp>
          <p:sp>
            <p:nvSpPr>
              <p:cNvPr id="1951" name="Google Shape;1951;p93"/>
              <p:cNvSpPr txBox="1"/>
              <p:nvPr/>
            </p:nvSpPr>
            <p:spPr>
              <a:xfrm>
                <a:off x="3133183" y="2030247"/>
                <a:ext cx="972900" cy="3531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cuML</a:t>
                </a:r>
                <a:endParaRPr b="1" i="0" sz="1800" u="none" cap="none" strike="noStrike">
                  <a:solidFill>
                    <a:schemeClr val="lt2"/>
                  </a:solidFill>
                  <a:latin typeface="Trebuchet MS"/>
                  <a:ea typeface="Trebuchet MS"/>
                  <a:cs typeface="Trebuchet MS"/>
                  <a:sym typeface="Trebuchet MS"/>
                </a:endParaRPr>
              </a:p>
            </p:txBody>
          </p:sp>
          <p:sp>
            <p:nvSpPr>
              <p:cNvPr id="1952" name="Google Shape;1952;p93"/>
              <p:cNvSpPr txBox="1"/>
              <p:nvPr/>
            </p:nvSpPr>
            <p:spPr>
              <a:xfrm>
                <a:off x="4334849" y="2030247"/>
                <a:ext cx="972900" cy="3531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cuGRAPH</a:t>
                </a:r>
                <a:endParaRPr b="1" i="0" sz="1800" u="none" cap="none" strike="noStrike">
                  <a:solidFill>
                    <a:schemeClr val="lt2"/>
                  </a:solidFill>
                  <a:latin typeface="Trebuchet MS"/>
                  <a:ea typeface="Trebuchet MS"/>
                  <a:cs typeface="Trebuchet MS"/>
                  <a:sym typeface="Trebuchet MS"/>
                </a:endParaRPr>
              </a:p>
            </p:txBody>
          </p:sp>
        </p:grpSp>
        <p:sp>
          <p:nvSpPr>
            <p:cNvPr id="1953" name="Google Shape;1953;p93"/>
            <p:cNvSpPr/>
            <p:nvPr/>
          </p:nvSpPr>
          <p:spPr>
            <a:xfrm>
              <a:off x="4301255" y="7504912"/>
              <a:ext cx="97059" cy="619311"/>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954" name="Google Shape;1954;p93"/>
            <p:cNvSpPr/>
            <p:nvPr/>
          </p:nvSpPr>
          <p:spPr>
            <a:xfrm>
              <a:off x="5223317" y="7504912"/>
              <a:ext cx="97059" cy="619311"/>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955" name="Google Shape;1955;p93"/>
            <p:cNvSpPr/>
            <p:nvPr/>
          </p:nvSpPr>
          <p:spPr>
            <a:xfrm>
              <a:off x="6136372" y="7504912"/>
              <a:ext cx="97059" cy="619311"/>
            </a:xfrm>
            <a:prstGeom prst="roundRect">
              <a:avLst>
                <a:gd fmla="val 16667" name="adj"/>
              </a:avLst>
            </a:prstGeom>
            <a:solidFill>
              <a:srgbClr val="99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grpSp>
        <p:nvGrpSpPr>
          <p:cNvPr id="1960" name="Google Shape;1960;p94"/>
          <p:cNvGrpSpPr/>
          <p:nvPr/>
        </p:nvGrpSpPr>
        <p:grpSpPr>
          <a:xfrm>
            <a:off x="4073889" y="6493096"/>
            <a:ext cx="10226986" cy="2949048"/>
            <a:chOff x="4580835" y="6441743"/>
            <a:chExt cx="10226986" cy="3016155"/>
          </a:xfrm>
        </p:grpSpPr>
        <p:grpSp>
          <p:nvGrpSpPr>
            <p:cNvPr id="1961" name="Google Shape;1961;p94"/>
            <p:cNvGrpSpPr/>
            <p:nvPr/>
          </p:nvGrpSpPr>
          <p:grpSpPr>
            <a:xfrm>
              <a:off x="4580835" y="6441743"/>
              <a:ext cx="10226986" cy="3016155"/>
              <a:chOff x="9925878" y="2310106"/>
              <a:chExt cx="7063900" cy="2358730"/>
            </a:xfrm>
          </p:grpSpPr>
          <p:sp>
            <p:nvSpPr>
              <p:cNvPr id="1962" name="Google Shape;1962;p94"/>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963" name="Google Shape;1963;p94"/>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sp>
          <p:nvSpPr>
            <p:cNvPr id="1964" name="Google Shape;1964;p94"/>
            <p:cNvSpPr txBox="1"/>
            <p:nvPr/>
          </p:nvSpPr>
          <p:spPr>
            <a:xfrm>
              <a:off x="4842620" y="6570542"/>
              <a:ext cx="9926735" cy="2632414"/>
            </a:xfrm>
            <a:prstGeom prst="rect">
              <a:avLst/>
            </a:prstGeom>
            <a:noFill/>
            <a:ln>
              <a:noFill/>
            </a:ln>
          </p:spPr>
          <p:txBody>
            <a:bodyPr anchorCtr="0" anchor="t" bIns="152375" lIns="152375" spcFirstLastPara="1" rIns="152375" wrap="square" tIns="152375">
              <a:noAutofit/>
            </a:bodyPr>
            <a:lstStyle/>
            <a:p>
              <a:pPr indent="0" lvl="0" marL="0" marR="0" rtl="0" algn="l">
                <a:lnSpc>
                  <a:spcPct val="115000"/>
                </a:lnSpc>
                <a:spcBef>
                  <a:spcPts val="0"/>
                </a:spcBef>
                <a:spcAft>
                  <a:spcPts val="0"/>
                </a:spcAft>
                <a:buNone/>
              </a:pPr>
              <a:r>
                <a:rPr b="0" i="0" lang="en-US" sz="1400" u="none" cap="none" strike="noStrike">
                  <a:solidFill>
                    <a:srgbClr val="383A42"/>
                  </a:solidFill>
                  <a:latin typeface="Courier New"/>
                  <a:ea typeface="Courier New"/>
                  <a:cs typeface="Courier New"/>
                  <a:sym typeface="Courier New"/>
                </a:rPr>
                <a:t>from blazingsql </a:t>
              </a:r>
              <a:r>
                <a:rPr b="0" i="0" lang="en-US" sz="1400" u="none" cap="none" strike="noStrike">
                  <a:solidFill>
                    <a:srgbClr val="A626A4"/>
                  </a:solidFill>
                  <a:latin typeface="Courier New"/>
                  <a:ea typeface="Courier New"/>
                  <a:cs typeface="Courier New"/>
                  <a:sym typeface="Courier New"/>
                </a:rPr>
                <a:t>import</a:t>
              </a:r>
              <a:r>
                <a:rPr b="0" i="0" lang="en-US" sz="1400" u="none" cap="none" strike="noStrike">
                  <a:solidFill>
                    <a:srgbClr val="383A42"/>
                  </a:solidFill>
                  <a:latin typeface="Courier New"/>
                  <a:ea typeface="Courier New"/>
                  <a:cs typeface="Courier New"/>
                  <a:sym typeface="Courier New"/>
                </a:rPr>
                <a:t> BlazingContext</a:t>
              </a: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A626A4"/>
                  </a:solidFill>
                  <a:latin typeface="Courier New"/>
                  <a:ea typeface="Courier New"/>
                  <a:cs typeface="Courier New"/>
                  <a:sym typeface="Courier New"/>
                </a:rPr>
                <a:t>import</a:t>
              </a:r>
              <a:r>
                <a:rPr b="0" i="0" lang="en-US" sz="1400" u="none" cap="none" strike="noStrike">
                  <a:solidFill>
                    <a:srgbClr val="383A42"/>
                  </a:solidFill>
                  <a:latin typeface="Courier New"/>
                  <a:ea typeface="Courier New"/>
                  <a:cs typeface="Courier New"/>
                  <a:sym typeface="Courier New"/>
                </a:rPr>
                <a:t> cudf</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bc = BlazingContext()</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bc.s(</a:t>
              </a:r>
              <a:r>
                <a:rPr b="0" i="0" lang="en-US" sz="1400" u="none" cap="none" strike="noStrike">
                  <a:solidFill>
                    <a:srgbClr val="50A14F"/>
                  </a:solidFill>
                  <a:latin typeface="Courier New"/>
                  <a:ea typeface="Courier New"/>
                  <a:cs typeface="Courier New"/>
                  <a:sym typeface="Courier New"/>
                </a:rPr>
                <a:t>'bsql'</a:t>
              </a:r>
              <a:r>
                <a:rPr b="0" i="0" lang="en-US" sz="1400" u="none" cap="none" strike="noStrike">
                  <a:solidFill>
                    <a:srgbClr val="383A42"/>
                  </a:solidFill>
                  <a:latin typeface="Courier New"/>
                  <a:ea typeface="Courier New"/>
                  <a:cs typeface="Courier New"/>
                  <a:sym typeface="Courier New"/>
                </a:rPr>
                <a:t>, bucket_name=</a:t>
              </a:r>
              <a:r>
                <a:rPr b="0" i="0" lang="en-US" sz="1400" u="none" cap="none" strike="noStrike">
                  <a:solidFill>
                    <a:srgbClr val="50A14F"/>
                  </a:solidFill>
                  <a:latin typeface="Courier New"/>
                  <a:ea typeface="Courier New"/>
                  <a:cs typeface="Courier New"/>
                  <a:sym typeface="Courier New"/>
                </a:rPr>
                <a:t>'bsql'</a:t>
              </a:r>
              <a:r>
                <a:rPr b="0" i="0" lang="en-US" sz="1400" u="none" cap="none" strike="noStrike">
                  <a:solidFill>
                    <a:srgbClr val="383A42"/>
                  </a:solidFill>
                  <a:latin typeface="Courier New"/>
                  <a:ea typeface="Courier New"/>
                  <a:cs typeface="Courier New"/>
                  <a:sym typeface="Courier New"/>
                </a:rPr>
                <a:t>, access_key_id=</a:t>
              </a:r>
              <a:r>
                <a:rPr b="0" i="0" lang="en-US" sz="1400" u="none" cap="none" strike="noStrike">
                  <a:solidFill>
                    <a:srgbClr val="50A14F"/>
                  </a:solidFill>
                  <a:latin typeface="Courier New"/>
                  <a:ea typeface="Courier New"/>
                  <a:cs typeface="Courier New"/>
                  <a:sym typeface="Courier New"/>
                </a:rPr>
                <a:t>'&lt;access_key&gt;'</a:t>
              </a:r>
              <a:r>
                <a:rPr b="0" i="0" lang="en-US" sz="1400" u="none" cap="none" strike="noStrike">
                  <a:solidFill>
                    <a:srgbClr val="383A42"/>
                  </a:solidFill>
                  <a:latin typeface="Courier New"/>
                  <a:ea typeface="Courier New"/>
                  <a:cs typeface="Courier New"/>
                  <a:sym typeface="Courier New"/>
                </a:rPr>
                <a:t>, secret_key=</a:t>
              </a:r>
              <a:r>
                <a:rPr b="0" i="0" lang="en-US" sz="1400" u="none" cap="none" strike="noStrike">
                  <a:solidFill>
                    <a:srgbClr val="50A14F"/>
                  </a:solidFill>
                  <a:latin typeface="Courier New"/>
                  <a:ea typeface="Courier New"/>
                  <a:cs typeface="Courier New"/>
                  <a:sym typeface="Courier New"/>
                </a:rPr>
                <a:t>'&lt;secret_key'</a:t>
              </a:r>
              <a:r>
                <a:rPr b="0" i="0" lang="en-US" sz="1400" u="none" cap="none" strike="noStrike">
                  <a:solidFill>
                    <a:srgbClr val="383A42"/>
                  </a:solidFill>
                  <a:latin typeface="Courier New"/>
                  <a:ea typeface="Courier New"/>
                  <a:cs typeface="Courier New"/>
                  <a:sym typeface="Courier New"/>
                </a:rPr>
                <a:t>)</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bc.create_table(</a:t>
              </a:r>
              <a:r>
                <a:rPr b="0" i="0" lang="en-US" sz="1400" u="none" cap="none" strike="noStrike">
                  <a:solidFill>
                    <a:srgbClr val="50A14F"/>
                  </a:solidFill>
                  <a:latin typeface="Courier New"/>
                  <a:ea typeface="Courier New"/>
                  <a:cs typeface="Courier New"/>
                  <a:sym typeface="Courier New"/>
                </a:rPr>
                <a:t>'orders'</a:t>
              </a:r>
              <a:r>
                <a:rPr b="0" i="0" lang="en-US" sz="1400" u="none" cap="none" strike="noStrike">
                  <a:solidFill>
                    <a:srgbClr val="383A42"/>
                  </a:solidFill>
                  <a:latin typeface="Courier New"/>
                  <a:ea typeface="Courier New"/>
                  <a:cs typeface="Courier New"/>
                  <a:sym typeface="Courier New"/>
                </a:rPr>
                <a:t>, </a:t>
              </a:r>
              <a:r>
                <a:rPr b="0" i="0" lang="en-US" sz="1400" u="none" cap="none" strike="noStrike">
                  <a:solidFill>
                    <a:srgbClr val="50A14F"/>
                  </a:solidFill>
                  <a:latin typeface="Courier New"/>
                  <a:ea typeface="Courier New"/>
                  <a:cs typeface="Courier New"/>
                  <a:sym typeface="Courier New"/>
                </a:rPr>
                <a:t>s3://bsql/orders/'</a:t>
              </a:r>
              <a:r>
                <a:rPr b="0" i="0" lang="en-US" sz="1400" u="none" cap="none" strike="noStrike">
                  <a:solidFill>
                    <a:srgbClr val="383A42"/>
                  </a:solidFill>
                  <a:latin typeface="Courier New"/>
                  <a:ea typeface="Courier New"/>
                  <a:cs typeface="Courier New"/>
                  <a:sym typeface="Courier New"/>
                </a:rPr>
                <a:t>)</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gdf = bc.sql(</a:t>
              </a:r>
              <a:r>
                <a:rPr b="0" i="0" lang="en-US" sz="1400" u="none" cap="none" strike="noStrike">
                  <a:solidFill>
                    <a:srgbClr val="50A14F"/>
                  </a:solidFill>
                  <a:latin typeface="Courier New"/>
                  <a:ea typeface="Courier New"/>
                  <a:cs typeface="Courier New"/>
                  <a:sym typeface="Courier New"/>
                </a:rPr>
                <a:t>'select * from orders'</a:t>
              </a:r>
              <a:r>
                <a:rPr b="0" i="0" lang="en-US" sz="1400" u="none" cap="none" strike="noStrike">
                  <a:solidFill>
                    <a:srgbClr val="383A42"/>
                  </a:solidFill>
                  <a:latin typeface="Courier New"/>
                  <a:ea typeface="Courier New"/>
                  <a:cs typeface="Courier New"/>
                  <a:sym typeface="Courier New"/>
                </a:rPr>
                <a:t>).get()</a:t>
              </a:r>
              <a:endParaRPr b="0" i="0" sz="1400" u="none" cap="none" strike="noStrike">
                <a:solidFill>
                  <a:srgbClr val="000000"/>
                </a:solidFill>
                <a:latin typeface="Courier New"/>
                <a:ea typeface="Courier New"/>
                <a:cs typeface="Courier New"/>
                <a:sym typeface="Courier New"/>
              </a:endParaRPr>
            </a:p>
          </p:txBody>
        </p:sp>
      </p:grpSp>
      <p:sp>
        <p:nvSpPr>
          <p:cNvPr id="1965" name="Google Shape;1965;p9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grpSp>
        <p:nvGrpSpPr>
          <p:cNvPr id="1966" name="Google Shape;1966;p94"/>
          <p:cNvGrpSpPr/>
          <p:nvPr/>
        </p:nvGrpSpPr>
        <p:grpSpPr>
          <a:xfrm>
            <a:off x="4580870" y="2558966"/>
            <a:ext cx="9126262" cy="3496299"/>
            <a:chOff x="4515554" y="2558966"/>
            <a:chExt cx="9126262" cy="3496299"/>
          </a:xfrm>
        </p:grpSpPr>
        <p:cxnSp>
          <p:nvCxnSpPr>
            <p:cNvPr id="1967" name="Google Shape;1967;p94"/>
            <p:cNvCxnSpPr/>
            <p:nvPr/>
          </p:nvCxnSpPr>
          <p:spPr>
            <a:xfrm rot="10800000">
              <a:off x="4515554" y="4744843"/>
              <a:ext cx="9126262" cy="0"/>
            </a:xfrm>
            <a:prstGeom prst="straightConnector1">
              <a:avLst/>
            </a:prstGeom>
            <a:noFill/>
            <a:ln cap="flat" cmpd="sng" w="9525">
              <a:solidFill>
                <a:srgbClr val="9F87EA"/>
              </a:solidFill>
              <a:prstDash val="dash"/>
              <a:round/>
              <a:headEnd len="sm" w="sm" type="none"/>
              <a:tailEnd len="sm" w="sm" type="none"/>
            </a:ln>
          </p:spPr>
        </p:cxnSp>
        <p:pic>
          <p:nvPicPr>
            <p:cNvPr id="1968" name="Google Shape;1968;p94"/>
            <p:cNvPicPr preferRelativeResize="0"/>
            <p:nvPr/>
          </p:nvPicPr>
          <p:blipFill rotWithShape="1">
            <a:blip r:embed="rId3">
              <a:alphaModFix/>
            </a:blip>
            <a:srcRect b="28" l="0" r="0" t="39"/>
            <a:stretch/>
          </p:blipFill>
          <p:spPr>
            <a:xfrm flipH="1">
              <a:off x="8539140" y="2718932"/>
              <a:ext cx="1570653" cy="1533005"/>
            </a:xfrm>
            <a:prstGeom prst="rect">
              <a:avLst/>
            </a:prstGeom>
            <a:noFill/>
            <a:ln>
              <a:noFill/>
            </a:ln>
          </p:spPr>
        </p:pic>
        <p:grpSp>
          <p:nvGrpSpPr>
            <p:cNvPr id="1969" name="Google Shape;1969;p94"/>
            <p:cNvGrpSpPr/>
            <p:nvPr/>
          </p:nvGrpSpPr>
          <p:grpSpPr>
            <a:xfrm>
              <a:off x="4722874" y="4842035"/>
              <a:ext cx="758692" cy="376180"/>
              <a:chOff x="5528863" y="4935382"/>
              <a:chExt cx="758692" cy="376180"/>
            </a:xfrm>
          </p:grpSpPr>
          <p:sp>
            <p:nvSpPr>
              <p:cNvPr id="1970" name="Google Shape;1970;p94"/>
              <p:cNvSpPr/>
              <p:nvPr/>
            </p:nvSpPr>
            <p:spPr>
              <a:xfrm>
                <a:off x="5711460" y="4935382"/>
                <a:ext cx="376180" cy="376180"/>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1971" name="Google Shape;1971;p94"/>
              <p:cNvSpPr txBox="1"/>
              <p:nvPr/>
            </p:nvSpPr>
            <p:spPr>
              <a:xfrm>
                <a:off x="5528863" y="4963669"/>
                <a:ext cx="758692" cy="31960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CSV</a:t>
                </a:r>
                <a:endParaRPr b="0" i="0" sz="1100" u="none" cap="none" strike="noStrike">
                  <a:solidFill>
                    <a:schemeClr val="lt2"/>
                  </a:solidFill>
                  <a:latin typeface="Trebuchet MS"/>
                  <a:ea typeface="Trebuchet MS"/>
                  <a:cs typeface="Trebuchet MS"/>
                  <a:sym typeface="Trebuchet MS"/>
                </a:endParaRPr>
              </a:p>
            </p:txBody>
          </p:sp>
        </p:grpSp>
        <p:grpSp>
          <p:nvGrpSpPr>
            <p:cNvPr id="1972" name="Google Shape;1972;p94"/>
            <p:cNvGrpSpPr/>
            <p:nvPr/>
          </p:nvGrpSpPr>
          <p:grpSpPr>
            <a:xfrm>
              <a:off x="6340131" y="4842967"/>
              <a:ext cx="758692" cy="376180"/>
              <a:chOff x="7042592" y="4947054"/>
              <a:chExt cx="758692" cy="376180"/>
            </a:xfrm>
          </p:grpSpPr>
          <p:sp>
            <p:nvSpPr>
              <p:cNvPr id="1973" name="Google Shape;1973;p94"/>
              <p:cNvSpPr/>
              <p:nvPr/>
            </p:nvSpPr>
            <p:spPr>
              <a:xfrm>
                <a:off x="7233750" y="4947054"/>
                <a:ext cx="376180" cy="376180"/>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1974" name="Google Shape;1974;p94"/>
              <p:cNvSpPr txBox="1"/>
              <p:nvPr/>
            </p:nvSpPr>
            <p:spPr>
              <a:xfrm>
                <a:off x="7042592" y="4952866"/>
                <a:ext cx="758692" cy="33691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GDF</a:t>
                </a:r>
                <a:endParaRPr b="0" i="0" sz="1100" u="none" cap="none" strike="noStrike">
                  <a:solidFill>
                    <a:schemeClr val="lt2"/>
                  </a:solidFill>
                  <a:latin typeface="Trebuchet MS"/>
                  <a:ea typeface="Trebuchet MS"/>
                  <a:cs typeface="Trebuchet MS"/>
                  <a:sym typeface="Trebuchet MS"/>
                </a:endParaRPr>
              </a:p>
            </p:txBody>
          </p:sp>
        </p:grpSp>
        <p:grpSp>
          <p:nvGrpSpPr>
            <p:cNvPr id="1975" name="Google Shape;1975;p94"/>
            <p:cNvGrpSpPr/>
            <p:nvPr/>
          </p:nvGrpSpPr>
          <p:grpSpPr>
            <a:xfrm>
              <a:off x="6040955" y="5289629"/>
              <a:ext cx="1034811" cy="673778"/>
              <a:chOff x="6691656" y="5269186"/>
              <a:chExt cx="1034811" cy="673778"/>
            </a:xfrm>
          </p:grpSpPr>
          <p:sp>
            <p:nvSpPr>
              <p:cNvPr id="1976" name="Google Shape;1976;p94"/>
              <p:cNvSpPr/>
              <p:nvPr/>
            </p:nvSpPr>
            <p:spPr>
              <a:xfrm>
                <a:off x="6872434" y="5269186"/>
                <a:ext cx="673274" cy="673778"/>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1977" name="Google Shape;1977;p94"/>
              <p:cNvSpPr txBox="1"/>
              <p:nvPr/>
            </p:nvSpPr>
            <p:spPr>
              <a:xfrm>
                <a:off x="6691656" y="5407217"/>
                <a:ext cx="1034811" cy="40024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ORC                       </a:t>
                </a:r>
                <a:endParaRPr b="0" i="0" sz="1100" u="none" cap="none" strike="noStrike">
                  <a:solidFill>
                    <a:schemeClr val="lt2"/>
                  </a:solidFill>
                  <a:latin typeface="Trebuchet MS"/>
                  <a:ea typeface="Trebuchet MS"/>
                  <a:cs typeface="Trebuchet MS"/>
                  <a:sym typeface="Trebuchet MS"/>
                </a:endParaRPr>
              </a:p>
            </p:txBody>
          </p:sp>
        </p:grpSp>
        <p:grpSp>
          <p:nvGrpSpPr>
            <p:cNvPr id="1978" name="Google Shape;1978;p94"/>
            <p:cNvGrpSpPr/>
            <p:nvPr/>
          </p:nvGrpSpPr>
          <p:grpSpPr>
            <a:xfrm>
              <a:off x="4766113" y="5289629"/>
              <a:ext cx="979925" cy="673778"/>
              <a:chOff x="5616349" y="5271473"/>
              <a:chExt cx="979925" cy="673778"/>
            </a:xfrm>
          </p:grpSpPr>
          <p:sp>
            <p:nvSpPr>
              <p:cNvPr id="1979" name="Google Shape;1979;p94"/>
              <p:cNvSpPr/>
              <p:nvPr/>
            </p:nvSpPr>
            <p:spPr>
              <a:xfrm>
                <a:off x="5769685" y="5271473"/>
                <a:ext cx="673274" cy="673778"/>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2800" u="none" cap="none" strike="noStrike">
                  <a:solidFill>
                    <a:srgbClr val="595959"/>
                  </a:solidFill>
                  <a:latin typeface="Trebuchet MS"/>
                  <a:ea typeface="Trebuchet MS"/>
                  <a:cs typeface="Trebuchet MS"/>
                  <a:sym typeface="Trebuchet MS"/>
                </a:endParaRPr>
              </a:p>
            </p:txBody>
          </p:sp>
          <p:sp>
            <p:nvSpPr>
              <p:cNvPr id="1980" name="Google Shape;1980;p94"/>
              <p:cNvSpPr txBox="1"/>
              <p:nvPr/>
            </p:nvSpPr>
            <p:spPr>
              <a:xfrm>
                <a:off x="5616349" y="5432666"/>
                <a:ext cx="979925" cy="33691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Parquet</a:t>
                </a:r>
                <a:endParaRPr b="0" i="0" sz="1200" u="none" cap="none" strike="noStrike">
                  <a:solidFill>
                    <a:schemeClr val="lt2"/>
                  </a:solidFill>
                  <a:latin typeface="Trebuchet MS"/>
                  <a:ea typeface="Trebuchet MS"/>
                  <a:cs typeface="Trebuchet MS"/>
                  <a:sym typeface="Trebuchet MS"/>
                </a:endParaRPr>
              </a:p>
            </p:txBody>
          </p:sp>
        </p:grpSp>
        <p:grpSp>
          <p:nvGrpSpPr>
            <p:cNvPr id="1981" name="Google Shape;1981;p94"/>
            <p:cNvGrpSpPr/>
            <p:nvPr/>
          </p:nvGrpSpPr>
          <p:grpSpPr>
            <a:xfrm>
              <a:off x="5543978" y="5603934"/>
              <a:ext cx="746448" cy="451331"/>
              <a:chOff x="6287555" y="5438838"/>
              <a:chExt cx="746448" cy="451331"/>
            </a:xfrm>
          </p:grpSpPr>
          <p:sp>
            <p:nvSpPr>
              <p:cNvPr id="1982" name="Google Shape;1982;p94"/>
              <p:cNvSpPr/>
              <p:nvPr/>
            </p:nvSpPr>
            <p:spPr>
              <a:xfrm>
                <a:off x="6435318" y="5438838"/>
                <a:ext cx="451331" cy="451331"/>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1983" name="Google Shape;1983;p94"/>
              <p:cNvSpPr txBox="1"/>
              <p:nvPr/>
            </p:nvSpPr>
            <p:spPr>
              <a:xfrm>
                <a:off x="6287555" y="5488792"/>
                <a:ext cx="746448" cy="363092"/>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JSON</a:t>
                </a:r>
                <a:endParaRPr b="0" i="0" sz="1100" u="none" cap="none" strike="noStrike">
                  <a:solidFill>
                    <a:schemeClr val="lt2"/>
                  </a:solidFill>
                  <a:latin typeface="Trebuchet MS"/>
                  <a:ea typeface="Trebuchet MS"/>
                  <a:cs typeface="Trebuchet MS"/>
                  <a:sym typeface="Trebuchet MS"/>
                </a:endParaRPr>
              </a:p>
            </p:txBody>
          </p:sp>
        </p:grpSp>
        <p:sp>
          <p:nvSpPr>
            <p:cNvPr id="1984" name="Google Shape;1984;p94"/>
            <p:cNvSpPr txBox="1"/>
            <p:nvPr/>
          </p:nvSpPr>
          <p:spPr>
            <a:xfrm flipH="1">
              <a:off x="8425366" y="2821922"/>
              <a:ext cx="1798569" cy="576724"/>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ETL</a:t>
              </a:r>
              <a:endParaRPr b="1" i="0" sz="2800" u="none" cap="none" strike="noStrike">
                <a:solidFill>
                  <a:schemeClr val="lt2"/>
                </a:solidFill>
                <a:latin typeface="Trebuchet MS"/>
                <a:ea typeface="Trebuchet MS"/>
                <a:cs typeface="Trebuchet MS"/>
                <a:sym typeface="Trebuchet MS"/>
              </a:endParaRPr>
            </a:p>
          </p:txBody>
        </p:sp>
        <p:pic>
          <p:nvPicPr>
            <p:cNvPr id="1985" name="Google Shape;1985;p94"/>
            <p:cNvPicPr preferRelativeResize="0"/>
            <p:nvPr/>
          </p:nvPicPr>
          <p:blipFill rotWithShape="1">
            <a:blip r:embed="rId4">
              <a:alphaModFix/>
            </a:blip>
            <a:srcRect b="0" l="0" r="0" t="0"/>
            <a:stretch/>
          </p:blipFill>
          <p:spPr>
            <a:xfrm>
              <a:off x="5374118" y="4025549"/>
              <a:ext cx="1069642" cy="1381689"/>
            </a:xfrm>
            <a:prstGeom prst="rect">
              <a:avLst/>
            </a:prstGeom>
            <a:noFill/>
            <a:ln>
              <a:noFill/>
            </a:ln>
          </p:spPr>
        </p:pic>
        <p:grpSp>
          <p:nvGrpSpPr>
            <p:cNvPr id="1986" name="Google Shape;1986;p94"/>
            <p:cNvGrpSpPr/>
            <p:nvPr/>
          </p:nvGrpSpPr>
          <p:grpSpPr>
            <a:xfrm>
              <a:off x="8663528" y="3276091"/>
              <a:ext cx="1318774" cy="588343"/>
              <a:chOff x="3665200" y="1254774"/>
              <a:chExt cx="952699" cy="424983"/>
            </a:xfrm>
          </p:grpSpPr>
          <p:sp>
            <p:nvSpPr>
              <p:cNvPr id="1987" name="Google Shape;1987;p94"/>
              <p:cNvSpPr txBox="1"/>
              <p:nvPr/>
            </p:nvSpPr>
            <p:spPr>
              <a:xfrm>
                <a:off x="3744350" y="1254774"/>
                <a:ext cx="794400" cy="2376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400" u="none" cap="none" strike="noStrike">
                    <a:solidFill>
                      <a:schemeClr val="lt2"/>
                    </a:solidFill>
                    <a:latin typeface="Trebuchet MS"/>
                    <a:ea typeface="Trebuchet MS"/>
                    <a:cs typeface="Trebuchet MS"/>
                    <a:sym typeface="Trebuchet MS"/>
                  </a:rPr>
                  <a:t>Feature</a:t>
                </a:r>
                <a:endParaRPr b="1" i="0" sz="1400" u="none" cap="none" strike="noStrike">
                  <a:solidFill>
                    <a:schemeClr val="lt2"/>
                  </a:solidFill>
                  <a:latin typeface="Trebuchet MS"/>
                  <a:ea typeface="Trebuchet MS"/>
                  <a:cs typeface="Trebuchet MS"/>
                  <a:sym typeface="Trebuchet MS"/>
                </a:endParaRPr>
              </a:p>
            </p:txBody>
          </p:sp>
          <p:sp>
            <p:nvSpPr>
              <p:cNvPr id="1988" name="Google Shape;1988;p94"/>
              <p:cNvSpPr txBox="1"/>
              <p:nvPr/>
            </p:nvSpPr>
            <p:spPr>
              <a:xfrm>
                <a:off x="3665200" y="1411257"/>
                <a:ext cx="952699" cy="268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400" u="none" cap="none" strike="noStrike">
                    <a:solidFill>
                      <a:schemeClr val="lt2"/>
                    </a:solidFill>
                    <a:latin typeface="Trebuchet MS"/>
                    <a:ea typeface="Trebuchet MS"/>
                    <a:cs typeface="Trebuchet MS"/>
                    <a:sym typeface="Trebuchet MS"/>
                  </a:rPr>
                  <a:t>Engineering</a:t>
                </a:r>
                <a:endParaRPr b="1" i="0" sz="1200" u="none" cap="none" strike="noStrike">
                  <a:solidFill>
                    <a:schemeClr val="lt2"/>
                  </a:solidFill>
                  <a:latin typeface="Trebuchet MS"/>
                  <a:ea typeface="Trebuchet MS"/>
                  <a:cs typeface="Trebuchet MS"/>
                  <a:sym typeface="Trebuchet MS"/>
                </a:endParaRPr>
              </a:p>
            </p:txBody>
          </p:sp>
        </p:grpSp>
        <p:sp>
          <p:nvSpPr>
            <p:cNvPr id="1989" name="Google Shape;1989;p94"/>
            <p:cNvSpPr/>
            <p:nvPr/>
          </p:nvSpPr>
          <p:spPr>
            <a:xfrm>
              <a:off x="7678249" y="4014175"/>
              <a:ext cx="1400435" cy="1400436"/>
            </a:xfrm>
            <a:prstGeom prst="ellipse">
              <a:avLst/>
            </a:prstGeom>
            <a:solidFill>
              <a:schemeClr val="accent1"/>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90" name="Google Shape;1990;p94"/>
            <p:cNvSpPr/>
            <p:nvPr/>
          </p:nvSpPr>
          <p:spPr>
            <a:xfrm>
              <a:off x="11472034" y="4039718"/>
              <a:ext cx="1400435" cy="1400436"/>
            </a:xfrm>
            <a:prstGeom prst="ellipse">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91" name="Google Shape;1991;p94"/>
            <p:cNvSpPr txBox="1"/>
            <p:nvPr/>
          </p:nvSpPr>
          <p:spPr>
            <a:xfrm>
              <a:off x="11439956" y="4426917"/>
              <a:ext cx="1457010" cy="657787"/>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FFFFFF"/>
                  </a:solidFill>
                  <a:latin typeface="Trebuchet MS"/>
                  <a:ea typeface="Trebuchet MS"/>
                  <a:cs typeface="Trebuchet MS"/>
                  <a:sym typeface="Trebuchet MS"/>
                </a:rPr>
                <a:t>cuML</a:t>
              </a:r>
              <a:endParaRPr b="1" i="0" sz="1800" u="none" cap="none" strike="noStrike">
                <a:solidFill>
                  <a:srgbClr val="FFFFFF"/>
                </a:solidFill>
                <a:latin typeface="Trebuchet MS"/>
                <a:ea typeface="Trebuchet MS"/>
                <a:cs typeface="Trebuchet MS"/>
                <a:sym typeface="Trebuchet MS"/>
              </a:endParaRPr>
            </a:p>
          </p:txBody>
        </p:sp>
        <p:sp>
          <p:nvSpPr>
            <p:cNvPr id="1992" name="Google Shape;1992;p94"/>
            <p:cNvSpPr/>
            <p:nvPr/>
          </p:nvSpPr>
          <p:spPr>
            <a:xfrm>
              <a:off x="9576052" y="4036270"/>
              <a:ext cx="1400435" cy="1400436"/>
            </a:xfrm>
            <a:prstGeom prst="ellipse">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93" name="Google Shape;1993;p94"/>
            <p:cNvSpPr txBox="1"/>
            <p:nvPr/>
          </p:nvSpPr>
          <p:spPr>
            <a:xfrm>
              <a:off x="9547764" y="4423773"/>
              <a:ext cx="1457010" cy="657787"/>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FFFFFF"/>
                  </a:solidFill>
                  <a:latin typeface="Trebuchet MS"/>
                  <a:ea typeface="Trebuchet MS"/>
                  <a:cs typeface="Trebuchet MS"/>
                  <a:sym typeface="Trebuchet MS"/>
                </a:rPr>
                <a:t>cuDF</a:t>
              </a:r>
              <a:endParaRPr b="1" i="0" sz="1800" u="none" cap="none" strike="noStrike">
                <a:solidFill>
                  <a:srgbClr val="FFFFFF"/>
                </a:solidFill>
                <a:latin typeface="Trebuchet MS"/>
                <a:ea typeface="Trebuchet MS"/>
                <a:cs typeface="Trebuchet MS"/>
                <a:sym typeface="Trebuchet MS"/>
              </a:endParaRPr>
            </a:p>
          </p:txBody>
        </p:sp>
        <p:sp>
          <p:nvSpPr>
            <p:cNvPr id="1994" name="Google Shape;1994;p94"/>
            <p:cNvSpPr txBox="1"/>
            <p:nvPr/>
          </p:nvSpPr>
          <p:spPr>
            <a:xfrm>
              <a:off x="7573736" y="4427803"/>
              <a:ext cx="1613646" cy="657787"/>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FFFFFF"/>
                  </a:solidFill>
                  <a:latin typeface="Trebuchet MS"/>
                  <a:ea typeface="Trebuchet MS"/>
                  <a:cs typeface="Trebuchet MS"/>
                  <a:sym typeface="Trebuchet MS"/>
                </a:rPr>
                <a:t>BlazingSQL</a:t>
              </a:r>
              <a:endParaRPr b="1" i="0" sz="1800" u="none" cap="none" strike="noStrike">
                <a:solidFill>
                  <a:srgbClr val="FFFFFF"/>
                </a:solidFill>
                <a:latin typeface="Trebuchet MS"/>
                <a:ea typeface="Trebuchet MS"/>
                <a:cs typeface="Trebuchet MS"/>
                <a:sym typeface="Trebuchet MS"/>
              </a:endParaRPr>
            </a:p>
          </p:txBody>
        </p:sp>
        <p:sp>
          <p:nvSpPr>
            <p:cNvPr id="1995" name="Google Shape;1995;p94"/>
            <p:cNvSpPr/>
            <p:nvPr/>
          </p:nvSpPr>
          <p:spPr>
            <a:xfrm rot="8100000">
              <a:off x="5259912" y="2820122"/>
              <a:ext cx="1260964" cy="1260966"/>
            </a:xfrm>
            <a:prstGeom prst="teardrop">
              <a:avLst>
                <a:gd fmla="val 100000" name="adj"/>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96" name="Google Shape;1996;p94"/>
            <p:cNvSpPr txBox="1"/>
            <p:nvPr/>
          </p:nvSpPr>
          <p:spPr>
            <a:xfrm>
              <a:off x="5343162" y="2994656"/>
              <a:ext cx="1148382" cy="716472"/>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YOUR</a:t>
              </a:r>
              <a:endParaRPr b="1" i="0" sz="1800" u="none" cap="none" strike="noStrike">
                <a:solidFill>
                  <a:schemeClr val="lt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DATA</a:t>
              </a:r>
              <a:endParaRPr b="1" i="0" sz="1800" u="none" cap="none" strike="noStrike">
                <a:solidFill>
                  <a:schemeClr val="lt2"/>
                </a:solidFill>
                <a:latin typeface="Trebuchet MS"/>
                <a:ea typeface="Trebuchet MS"/>
                <a:cs typeface="Trebuchet MS"/>
                <a:sym typeface="Trebuchet MS"/>
              </a:endParaRPr>
            </a:p>
          </p:txBody>
        </p:sp>
        <p:sp>
          <p:nvSpPr>
            <p:cNvPr id="1997" name="Google Shape;1997;p94"/>
            <p:cNvSpPr/>
            <p:nvPr/>
          </p:nvSpPr>
          <p:spPr>
            <a:xfrm rot="8100000">
              <a:off x="11527914" y="2820120"/>
              <a:ext cx="1260964" cy="1260966"/>
            </a:xfrm>
            <a:prstGeom prst="teardrop">
              <a:avLst>
                <a:gd fmla="val 100000" name="adj"/>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98" name="Google Shape;1998;p94"/>
            <p:cNvSpPr txBox="1"/>
            <p:nvPr/>
          </p:nvSpPr>
          <p:spPr>
            <a:xfrm>
              <a:off x="11472044" y="2994655"/>
              <a:ext cx="1400435" cy="716472"/>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MACHINE</a:t>
              </a:r>
              <a:endParaRPr b="1" i="0" sz="1800" u="none" cap="none" strike="noStrike">
                <a:solidFill>
                  <a:schemeClr val="lt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LEARNING</a:t>
              </a:r>
              <a:endParaRPr b="1" i="0" sz="1800" u="none" cap="none" strike="noStrike">
                <a:solidFill>
                  <a:schemeClr val="lt2"/>
                </a:solidFill>
                <a:latin typeface="Trebuchet MS"/>
                <a:ea typeface="Trebuchet MS"/>
                <a:cs typeface="Trebuchet MS"/>
                <a:sym typeface="Trebuchet MS"/>
              </a:endParaRPr>
            </a:p>
          </p:txBody>
        </p:sp>
        <p:sp>
          <p:nvSpPr>
            <p:cNvPr id="1999" name="Google Shape;1999;p94"/>
            <p:cNvSpPr/>
            <p:nvPr/>
          </p:nvSpPr>
          <p:spPr>
            <a:xfrm rot="5400000">
              <a:off x="7243970" y="4689409"/>
              <a:ext cx="134865" cy="116263"/>
            </a:xfrm>
            <a:prstGeom prst="triangle">
              <a:avLst>
                <a:gd fmla="val 50000" name="adj"/>
              </a:avLst>
            </a:prstGeom>
            <a:solidFill>
              <a:srgbClr val="9F8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00" name="Google Shape;2000;p94"/>
            <p:cNvSpPr/>
            <p:nvPr/>
          </p:nvSpPr>
          <p:spPr>
            <a:xfrm rot="5400000">
              <a:off x="9259025" y="4689409"/>
              <a:ext cx="134865" cy="116263"/>
            </a:xfrm>
            <a:prstGeom prst="triangle">
              <a:avLst>
                <a:gd fmla="val 50000" name="adj"/>
              </a:avLst>
            </a:prstGeom>
            <a:solidFill>
              <a:srgbClr val="9F8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01" name="Google Shape;2001;p94"/>
            <p:cNvSpPr/>
            <p:nvPr/>
          </p:nvSpPr>
          <p:spPr>
            <a:xfrm rot="5400000">
              <a:off x="11162983" y="4689409"/>
              <a:ext cx="134865" cy="116263"/>
            </a:xfrm>
            <a:prstGeom prst="triangle">
              <a:avLst>
                <a:gd fmla="val 50000" name="adj"/>
              </a:avLst>
            </a:prstGeom>
            <a:solidFill>
              <a:srgbClr val="9F8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23"/>
          <p:cNvSpPr txBox="1"/>
          <p:nvPr>
            <p:ph type="title"/>
          </p:nvPr>
        </p:nvSpPr>
        <p:spPr>
          <a:xfrm>
            <a:off x="830580" y="467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Lightning-fast performance on real-world use cases</a:t>
            </a:r>
            <a:endParaRPr/>
          </a:p>
        </p:txBody>
      </p:sp>
      <p:sp>
        <p:nvSpPr>
          <p:cNvPr id="636" name="Google Shape;636;p23"/>
          <p:cNvSpPr txBox="1"/>
          <p:nvPr>
            <p:ph idx="2" type="body"/>
          </p:nvPr>
        </p:nvSpPr>
        <p:spPr>
          <a:xfrm>
            <a:off x="830575" y="1413424"/>
            <a:ext cx="16626900" cy="648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latin typeface="Trebuchet MS"/>
                <a:ea typeface="Trebuchet MS"/>
                <a:cs typeface="Trebuchet MS"/>
                <a:sym typeface="Trebuchet MS"/>
              </a:rPr>
              <a:t>Up to 350x faster queries; Hours to Seconds!</a:t>
            </a:r>
            <a:endParaRPr/>
          </a:p>
        </p:txBody>
      </p:sp>
      <p:sp>
        <p:nvSpPr>
          <p:cNvPr id="637" name="Google Shape;637;p23"/>
          <p:cNvSpPr txBox="1"/>
          <p:nvPr/>
        </p:nvSpPr>
        <p:spPr>
          <a:xfrm>
            <a:off x="830575" y="2212925"/>
            <a:ext cx="9102600" cy="5438400"/>
          </a:xfrm>
          <a:prstGeom prst="rect">
            <a:avLst/>
          </a:prstGeom>
          <a:noFill/>
          <a:ln>
            <a:noFill/>
          </a:ln>
        </p:spPr>
        <p:txBody>
          <a:bodyPr anchorCtr="0" anchor="t" bIns="45700" lIns="91425" spcFirstLastPara="1" rIns="91425" wrap="square" tIns="45700">
            <a:noAutofit/>
          </a:bodyPr>
          <a:lstStyle/>
          <a:p>
            <a:pPr indent="0" lvl="0" marL="76200" marR="0" rtl="0" algn="l">
              <a:lnSpc>
                <a:spcPct val="90000"/>
              </a:lnSpc>
              <a:spcBef>
                <a:spcPts val="1500"/>
              </a:spcBef>
              <a:spcAft>
                <a:spcPts val="0"/>
              </a:spcAft>
              <a:buClr>
                <a:schemeClr val="dk1"/>
              </a:buClr>
              <a:buSzPts val="2400"/>
              <a:buFont typeface="Trebuchet MS"/>
              <a:buNone/>
            </a:pPr>
            <a:r>
              <a:rPr lang="en-US" sz="2400">
                <a:solidFill>
                  <a:schemeClr val="accent4"/>
                </a:solidFill>
                <a:latin typeface="Trebuchet MS"/>
                <a:ea typeface="Trebuchet MS"/>
                <a:cs typeface="Trebuchet MS"/>
                <a:sym typeface="Trebuchet MS"/>
              </a:rPr>
              <a:t>TPCx-BB is a data science benchmark consisting of 30 analytics queries representing real-world ETL and Machine Learning workflows. It </a:t>
            </a:r>
            <a:r>
              <a:rPr b="0" lang="en-US" sz="2400">
                <a:solidFill>
                  <a:schemeClr val="accent4"/>
                </a:solidFill>
                <a:latin typeface="Trebuchet MS"/>
                <a:ea typeface="Trebuchet MS"/>
                <a:cs typeface="Trebuchet MS"/>
                <a:sym typeface="Trebuchet MS"/>
              </a:rPr>
              <a:t>can be run at multiple “</a:t>
            </a:r>
            <a:r>
              <a:rPr b="0" lang="en-US" sz="2400">
                <a:solidFill>
                  <a:schemeClr val="accent4"/>
                </a:solidFill>
                <a:latin typeface="Trebuchet MS"/>
                <a:ea typeface="Trebuchet MS"/>
                <a:cs typeface="Trebuchet MS"/>
                <a:sym typeface="Trebuchet MS"/>
              </a:rPr>
              <a:t>Scale</a:t>
            </a:r>
            <a:r>
              <a:rPr b="0" lang="en-US" sz="2400">
                <a:solidFill>
                  <a:schemeClr val="accent4"/>
                </a:solidFill>
                <a:latin typeface="Trebuchet MS"/>
                <a:ea typeface="Trebuchet MS"/>
                <a:cs typeface="Trebuchet MS"/>
                <a:sym typeface="Trebuchet MS"/>
              </a:rPr>
              <a:t> Factors”</a:t>
            </a:r>
            <a:r>
              <a:rPr lang="en-US" sz="2400">
                <a:solidFill>
                  <a:schemeClr val="accent4"/>
                </a:solidFill>
                <a:latin typeface="Trebuchet MS"/>
                <a:ea typeface="Trebuchet MS"/>
                <a:cs typeface="Trebuchet MS"/>
                <a:sym typeface="Trebuchet MS"/>
              </a:rPr>
              <a:t>.</a:t>
            </a:r>
            <a:endParaRPr/>
          </a:p>
          <a:p>
            <a:pPr indent="0" lvl="1" marL="558800" marR="0" rtl="0" algn="l">
              <a:lnSpc>
                <a:spcPct val="90000"/>
              </a:lnSpc>
              <a:spcBef>
                <a:spcPts val="0"/>
              </a:spcBef>
              <a:spcAft>
                <a:spcPts val="0"/>
              </a:spcAft>
              <a:buClr>
                <a:schemeClr val="dk1"/>
              </a:buClr>
              <a:buSzPts val="2000"/>
              <a:buFont typeface="Trebuchet MS"/>
              <a:buNone/>
            </a:pPr>
            <a:r>
              <a:rPr b="0" i="0" lang="en-US" sz="2400" u="none" cap="none" strike="noStrike">
                <a:solidFill>
                  <a:schemeClr val="accent4"/>
                </a:solidFill>
                <a:latin typeface="Trebuchet MS"/>
                <a:ea typeface="Trebuchet MS"/>
                <a:cs typeface="Trebuchet MS"/>
                <a:sym typeface="Trebuchet MS"/>
              </a:rPr>
              <a:t>SF1 - 1GB</a:t>
            </a:r>
            <a:endParaRPr/>
          </a:p>
          <a:p>
            <a:pPr indent="0" lvl="1" marL="558800" marR="0" rtl="0" algn="l">
              <a:lnSpc>
                <a:spcPct val="90000"/>
              </a:lnSpc>
              <a:spcBef>
                <a:spcPts val="0"/>
              </a:spcBef>
              <a:spcAft>
                <a:spcPts val="0"/>
              </a:spcAft>
              <a:buClr>
                <a:schemeClr val="dk1"/>
              </a:buClr>
              <a:buSzPts val="2000"/>
              <a:buFont typeface="Trebuchet MS"/>
              <a:buNone/>
            </a:pPr>
            <a:r>
              <a:rPr b="0" i="0" lang="en-US" sz="2400" u="none" cap="none" strike="noStrike">
                <a:solidFill>
                  <a:schemeClr val="accent4"/>
                </a:solidFill>
                <a:latin typeface="Trebuchet MS"/>
                <a:ea typeface="Trebuchet MS"/>
                <a:cs typeface="Trebuchet MS"/>
                <a:sym typeface="Trebuchet MS"/>
              </a:rPr>
              <a:t>SF1K - 1 TB</a:t>
            </a:r>
            <a:endParaRPr/>
          </a:p>
          <a:p>
            <a:pPr indent="0" lvl="1" marL="558800" marR="0" rtl="0" algn="l">
              <a:lnSpc>
                <a:spcPct val="90000"/>
              </a:lnSpc>
              <a:spcBef>
                <a:spcPts val="0"/>
              </a:spcBef>
              <a:spcAft>
                <a:spcPts val="0"/>
              </a:spcAft>
              <a:buClr>
                <a:schemeClr val="dk1"/>
              </a:buClr>
              <a:buSzPts val="2000"/>
              <a:buFont typeface="Trebuchet MS"/>
              <a:buNone/>
            </a:pPr>
            <a:r>
              <a:rPr b="0" i="0" lang="en-US" sz="2400" u="none" cap="none" strike="noStrike">
                <a:solidFill>
                  <a:schemeClr val="accent4"/>
                </a:solidFill>
                <a:latin typeface="Trebuchet MS"/>
                <a:ea typeface="Trebuchet MS"/>
                <a:cs typeface="Trebuchet MS"/>
                <a:sym typeface="Trebuchet MS"/>
              </a:rPr>
              <a:t>SF10K - 10 TB</a:t>
            </a:r>
            <a:br>
              <a:rPr b="0" i="0" lang="en-US" sz="2400" u="none" cap="none" strike="noStrike">
                <a:solidFill>
                  <a:schemeClr val="accent4"/>
                </a:solidFill>
                <a:latin typeface="Trebuchet MS"/>
                <a:ea typeface="Trebuchet MS"/>
                <a:cs typeface="Trebuchet MS"/>
                <a:sym typeface="Trebuchet MS"/>
              </a:rPr>
            </a:br>
            <a:endParaRPr sz="2400">
              <a:solidFill>
                <a:schemeClr val="accent4"/>
              </a:solidFill>
              <a:latin typeface="Trebuchet MS"/>
              <a:ea typeface="Trebuchet MS"/>
              <a:cs typeface="Trebuchet MS"/>
              <a:sym typeface="Trebuchet MS"/>
            </a:endParaRPr>
          </a:p>
          <a:p>
            <a:pPr indent="0" lvl="0" marL="76200" marR="0" rtl="0" algn="l">
              <a:lnSpc>
                <a:spcPct val="90000"/>
              </a:lnSpc>
              <a:spcBef>
                <a:spcPts val="1500"/>
              </a:spcBef>
              <a:spcAft>
                <a:spcPts val="0"/>
              </a:spcAft>
              <a:buClr>
                <a:schemeClr val="dk1"/>
              </a:buClr>
              <a:buSzPts val="2400"/>
              <a:buFont typeface="Trebuchet MS"/>
              <a:buNone/>
            </a:pPr>
            <a:r>
              <a:rPr lang="en-US" sz="2400">
                <a:solidFill>
                  <a:schemeClr val="accent4"/>
                </a:solidFill>
                <a:latin typeface="Trebuchet MS"/>
                <a:ea typeface="Trebuchet MS"/>
                <a:cs typeface="Trebuchet MS"/>
                <a:sym typeface="Trebuchet MS"/>
              </a:rPr>
              <a:t>RAPIDS preliminary results at SF1K (Single DGX-2) and SF10K (17x DGX-1) show GPUs</a:t>
            </a:r>
            <a:r>
              <a:rPr b="0" lang="en-US" sz="2400">
                <a:solidFill>
                  <a:schemeClr val="accent4"/>
                </a:solidFill>
                <a:latin typeface="Trebuchet MS"/>
                <a:ea typeface="Trebuchet MS"/>
                <a:cs typeface="Trebuchet MS"/>
                <a:sym typeface="Trebuchet MS"/>
              </a:rPr>
              <a:t> provide dramatic cost and time-savings for small scale </a:t>
            </a:r>
            <a:r>
              <a:rPr b="0" i="1" lang="en-US" sz="2400">
                <a:solidFill>
                  <a:schemeClr val="accent4"/>
                </a:solidFill>
                <a:latin typeface="Trebuchet MS"/>
                <a:ea typeface="Trebuchet MS"/>
                <a:cs typeface="Trebuchet MS"/>
                <a:sym typeface="Trebuchet MS"/>
              </a:rPr>
              <a:t>and</a:t>
            </a:r>
            <a:r>
              <a:rPr b="0" lang="en-US" sz="2400">
                <a:solidFill>
                  <a:schemeClr val="accent4"/>
                </a:solidFill>
                <a:latin typeface="Trebuchet MS"/>
                <a:ea typeface="Trebuchet MS"/>
                <a:cs typeface="Trebuchet MS"/>
                <a:sym typeface="Trebuchet MS"/>
              </a:rPr>
              <a:t> large-scale data analytics problems</a:t>
            </a:r>
            <a:endParaRPr b="0" sz="2400">
              <a:solidFill>
                <a:schemeClr val="accent4"/>
              </a:solidFill>
              <a:latin typeface="Trebuchet MS"/>
              <a:ea typeface="Trebuchet MS"/>
              <a:cs typeface="Trebuchet MS"/>
              <a:sym typeface="Trebuchet MS"/>
            </a:endParaRPr>
          </a:p>
          <a:p>
            <a:pPr indent="381000" lvl="0" marL="76200" marR="0" rtl="0" algn="l">
              <a:lnSpc>
                <a:spcPct val="90000"/>
              </a:lnSpc>
              <a:spcBef>
                <a:spcPts val="1500"/>
              </a:spcBef>
              <a:spcAft>
                <a:spcPts val="0"/>
              </a:spcAft>
              <a:buClr>
                <a:schemeClr val="dk2"/>
              </a:buClr>
              <a:buSzPts val="1100"/>
              <a:buFont typeface="Arial"/>
              <a:buNone/>
            </a:pPr>
            <a:r>
              <a:rPr lang="en-US" sz="2400">
                <a:solidFill>
                  <a:schemeClr val="accent4"/>
                </a:solidFill>
                <a:latin typeface="Trebuchet MS"/>
                <a:ea typeface="Trebuchet MS"/>
                <a:cs typeface="Trebuchet MS"/>
                <a:sym typeface="Trebuchet MS"/>
              </a:rPr>
              <a:t>SF1K Avg: 51x speed-up (&gt;40x Normalized for Cost)</a:t>
            </a:r>
            <a:endParaRPr sz="2400">
              <a:solidFill>
                <a:schemeClr val="accent4"/>
              </a:solidFill>
              <a:latin typeface="Trebuchet MS"/>
              <a:ea typeface="Trebuchet MS"/>
              <a:cs typeface="Trebuchet MS"/>
              <a:sym typeface="Trebuchet MS"/>
            </a:endParaRPr>
          </a:p>
          <a:p>
            <a:pPr indent="381000" lvl="0" marL="76200" marR="0" rtl="0" algn="l">
              <a:lnSpc>
                <a:spcPct val="90000"/>
              </a:lnSpc>
              <a:spcBef>
                <a:spcPts val="1500"/>
              </a:spcBef>
              <a:spcAft>
                <a:spcPts val="0"/>
              </a:spcAft>
              <a:buClr>
                <a:schemeClr val="dk2"/>
              </a:buClr>
              <a:buSzPts val="1100"/>
              <a:buFont typeface="Arial"/>
              <a:buNone/>
            </a:pPr>
            <a:r>
              <a:rPr lang="en-US" sz="2400">
                <a:solidFill>
                  <a:schemeClr val="accent4"/>
                </a:solidFill>
                <a:latin typeface="Trebuchet MS"/>
                <a:ea typeface="Trebuchet MS"/>
                <a:cs typeface="Trebuchet MS"/>
                <a:sym typeface="Trebuchet MS"/>
              </a:rPr>
              <a:t>SF10K Avg: 12x speed-up (&gt;6x Normalized for Cost)</a:t>
            </a:r>
            <a:endParaRPr sz="2400">
              <a:solidFill>
                <a:schemeClr val="accent4"/>
              </a:solidFill>
              <a:latin typeface="Trebuchet MS"/>
              <a:ea typeface="Trebuchet MS"/>
              <a:cs typeface="Trebuchet MS"/>
              <a:sym typeface="Trebuchet MS"/>
            </a:endParaRPr>
          </a:p>
          <a:p>
            <a:pPr indent="0" lvl="0" marL="76200" marR="0" rtl="0" algn="l">
              <a:lnSpc>
                <a:spcPct val="90000"/>
              </a:lnSpc>
              <a:spcBef>
                <a:spcPts val="1500"/>
              </a:spcBef>
              <a:spcAft>
                <a:spcPts val="0"/>
              </a:spcAft>
              <a:buClr>
                <a:schemeClr val="dk1"/>
              </a:buClr>
              <a:buSzPts val="2400"/>
              <a:buFont typeface="Trebuchet MS"/>
              <a:buNone/>
            </a:pPr>
            <a:r>
              <a:t/>
            </a:r>
            <a:endParaRPr sz="2400">
              <a:solidFill>
                <a:schemeClr val="accent4"/>
              </a:solidFill>
              <a:latin typeface="Trebuchet MS"/>
              <a:ea typeface="Trebuchet MS"/>
              <a:cs typeface="Trebuchet MS"/>
              <a:sym typeface="Trebuchet MS"/>
            </a:endParaRPr>
          </a:p>
          <a:p>
            <a:pPr indent="0" lvl="0" marL="76200" marR="0" rtl="0" algn="l">
              <a:lnSpc>
                <a:spcPct val="90000"/>
              </a:lnSpc>
              <a:spcBef>
                <a:spcPts val="1500"/>
              </a:spcBef>
              <a:spcAft>
                <a:spcPts val="0"/>
              </a:spcAft>
              <a:buClr>
                <a:schemeClr val="dk1"/>
              </a:buClr>
              <a:buSzPts val="2400"/>
              <a:buFont typeface="Trebuchet MS"/>
              <a:buNone/>
            </a:pPr>
            <a:r>
              <a:t/>
            </a:r>
            <a:endParaRPr sz="2400">
              <a:solidFill>
                <a:schemeClr val="accent4"/>
              </a:solidFill>
              <a:latin typeface="Trebuchet MS"/>
              <a:ea typeface="Trebuchet MS"/>
              <a:cs typeface="Trebuchet MS"/>
              <a:sym typeface="Trebuchet MS"/>
            </a:endParaRPr>
          </a:p>
        </p:txBody>
      </p:sp>
      <p:grpSp>
        <p:nvGrpSpPr>
          <p:cNvPr id="638" name="Google Shape;638;p23"/>
          <p:cNvGrpSpPr/>
          <p:nvPr/>
        </p:nvGrpSpPr>
        <p:grpSpPr>
          <a:xfrm>
            <a:off x="2049525" y="7651321"/>
            <a:ext cx="6664675" cy="1485653"/>
            <a:chOff x="1301713" y="8199546"/>
            <a:chExt cx="6664675" cy="1485653"/>
          </a:xfrm>
        </p:grpSpPr>
        <p:pic>
          <p:nvPicPr>
            <p:cNvPr id="639" name="Google Shape;639;p23"/>
            <p:cNvPicPr preferRelativeResize="0"/>
            <p:nvPr/>
          </p:nvPicPr>
          <p:blipFill rotWithShape="1">
            <a:blip r:embed="rId3">
              <a:alphaModFix/>
            </a:blip>
            <a:srcRect b="0" l="11475" r="6435" t="0"/>
            <a:stretch/>
          </p:blipFill>
          <p:spPr>
            <a:xfrm>
              <a:off x="1301713" y="8379206"/>
              <a:ext cx="1523485" cy="1252708"/>
            </a:xfrm>
            <a:prstGeom prst="rect">
              <a:avLst/>
            </a:prstGeom>
            <a:noFill/>
            <a:ln>
              <a:noFill/>
            </a:ln>
          </p:spPr>
        </p:pic>
        <p:pic>
          <p:nvPicPr>
            <p:cNvPr id="640" name="Google Shape;640;p23"/>
            <p:cNvPicPr preferRelativeResize="0"/>
            <p:nvPr/>
          </p:nvPicPr>
          <p:blipFill rotWithShape="1">
            <a:blip r:embed="rId4">
              <a:alphaModFix/>
            </a:blip>
            <a:srcRect b="0" l="0" r="0" t="0"/>
            <a:stretch/>
          </p:blipFill>
          <p:spPr>
            <a:xfrm>
              <a:off x="3041237" y="8199546"/>
              <a:ext cx="1485638" cy="1485653"/>
            </a:xfrm>
            <a:prstGeom prst="rect">
              <a:avLst/>
            </a:prstGeom>
            <a:noFill/>
            <a:ln>
              <a:noFill/>
            </a:ln>
          </p:spPr>
        </p:pic>
        <p:pic>
          <p:nvPicPr>
            <p:cNvPr descr="A close up of a sign&#10;&#10;Description generated with high confidence" id="641" name="Google Shape;641;p23"/>
            <p:cNvPicPr preferRelativeResize="0"/>
            <p:nvPr/>
          </p:nvPicPr>
          <p:blipFill rotWithShape="1">
            <a:blip r:embed="rId5">
              <a:alphaModFix/>
            </a:blip>
            <a:srcRect b="0" l="0" r="51335" t="0"/>
            <a:stretch/>
          </p:blipFill>
          <p:spPr>
            <a:xfrm>
              <a:off x="4945995" y="8379206"/>
              <a:ext cx="1214763" cy="1248160"/>
            </a:xfrm>
            <a:prstGeom prst="rect">
              <a:avLst/>
            </a:prstGeom>
            <a:noFill/>
            <a:ln>
              <a:noFill/>
            </a:ln>
          </p:spPr>
        </p:pic>
        <p:pic>
          <p:nvPicPr>
            <p:cNvPr id="642" name="Google Shape;642;p23"/>
            <p:cNvPicPr preferRelativeResize="0"/>
            <p:nvPr/>
          </p:nvPicPr>
          <p:blipFill rotWithShape="1">
            <a:blip r:embed="rId6">
              <a:alphaModFix/>
            </a:blip>
            <a:srcRect b="0" l="0" r="0" t="0"/>
            <a:stretch/>
          </p:blipFill>
          <p:spPr>
            <a:xfrm>
              <a:off x="6751626" y="8399109"/>
              <a:ext cx="1214763" cy="1214774"/>
            </a:xfrm>
            <a:prstGeom prst="rect">
              <a:avLst/>
            </a:prstGeom>
            <a:noFill/>
            <a:ln>
              <a:noFill/>
            </a:ln>
          </p:spPr>
        </p:pic>
      </p:grpSp>
      <p:pic>
        <p:nvPicPr>
          <p:cNvPr id="643" name="Google Shape;643;p23" title="Chart"/>
          <p:cNvPicPr preferRelativeResize="0"/>
          <p:nvPr/>
        </p:nvPicPr>
        <p:blipFill>
          <a:blip r:embed="rId7">
            <a:alphaModFix/>
          </a:blip>
          <a:stretch>
            <a:fillRect/>
          </a:stretch>
        </p:blipFill>
        <p:spPr>
          <a:xfrm>
            <a:off x="10776650" y="2061725"/>
            <a:ext cx="6287301" cy="3887653"/>
          </a:xfrm>
          <a:prstGeom prst="rect">
            <a:avLst/>
          </a:prstGeom>
          <a:noFill/>
          <a:ln>
            <a:noFill/>
          </a:ln>
        </p:spPr>
      </p:pic>
      <p:pic>
        <p:nvPicPr>
          <p:cNvPr id="644" name="Google Shape;644;p23" title="Chart"/>
          <p:cNvPicPr preferRelativeResize="0"/>
          <p:nvPr/>
        </p:nvPicPr>
        <p:blipFill>
          <a:blip r:embed="rId8">
            <a:alphaModFix/>
          </a:blip>
          <a:stretch>
            <a:fillRect/>
          </a:stretch>
        </p:blipFill>
        <p:spPr>
          <a:xfrm>
            <a:off x="10837876" y="5831725"/>
            <a:ext cx="6287295" cy="3887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6" name="Shape 2006"/>
        <p:cNvGrpSpPr/>
        <p:nvPr/>
      </p:nvGrpSpPr>
      <p:grpSpPr>
        <a:xfrm>
          <a:off x="0" y="0"/>
          <a:ext cx="0" cy="0"/>
          <a:chOff x="0" y="0"/>
          <a:chExt cx="0" cy="0"/>
        </a:xfrm>
      </p:grpSpPr>
      <p:sp>
        <p:nvSpPr>
          <p:cNvPr id="2007" name="Google Shape;2007;p95"/>
          <p:cNvSpPr txBox="1"/>
          <p:nvPr/>
        </p:nvSpPr>
        <p:spPr>
          <a:xfrm>
            <a:off x="3492594" y="8976182"/>
            <a:ext cx="11273316" cy="692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400" u="sng" cap="none" strike="noStrike">
                <a:solidFill>
                  <a:schemeClr val="accent4"/>
                </a:solidFill>
                <a:latin typeface="Trebuchet MS"/>
                <a:ea typeface="Trebuchet MS"/>
                <a:cs typeface="Trebuchet MS"/>
                <a:sym typeface="Trebuchet MS"/>
                <a:hlinkClick r:id="rId3"/>
              </a:rPr>
              <a:t>https://towardsdatascience.com/python-pandas-at-extreme-performance-912912b1047c</a:t>
            </a:r>
            <a:endParaRPr b="0" i="0" sz="1400" u="none" cap="none" strike="noStrike">
              <a:solidFill>
                <a:schemeClr val="accent4"/>
              </a:solidFill>
              <a:latin typeface="Trebuchet MS"/>
              <a:ea typeface="Trebuchet MS"/>
              <a:cs typeface="Trebuchet MS"/>
              <a:sym typeface="Trebuchet MS"/>
            </a:endParaRPr>
          </a:p>
        </p:txBody>
      </p:sp>
      <p:pic>
        <p:nvPicPr>
          <p:cNvPr id="2008" name="Google Shape;2008;p95"/>
          <p:cNvPicPr preferRelativeResize="0"/>
          <p:nvPr/>
        </p:nvPicPr>
        <p:blipFill rotWithShape="1">
          <a:blip r:embed="rId4">
            <a:alphaModFix/>
          </a:blip>
          <a:srcRect b="0" l="0" r="0" t="0"/>
          <a:stretch/>
        </p:blipFill>
        <p:spPr>
          <a:xfrm>
            <a:off x="1112493" y="3799490"/>
            <a:ext cx="8147138" cy="4262526"/>
          </a:xfrm>
          <a:prstGeom prst="rect">
            <a:avLst/>
          </a:prstGeom>
          <a:noFill/>
          <a:ln>
            <a:noFill/>
          </a:ln>
        </p:spPr>
      </p:pic>
      <p:sp>
        <p:nvSpPr>
          <p:cNvPr id="2009" name="Google Shape;2009;p9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 Nuclio</a:t>
            </a:r>
            <a:endParaRPr/>
          </a:p>
        </p:txBody>
      </p:sp>
      <p:sp>
        <p:nvSpPr>
          <p:cNvPr id="2010" name="Google Shape;2010;p9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Serverless Meets GPUs</a:t>
            </a:r>
            <a:endParaRPr/>
          </a:p>
        </p:txBody>
      </p:sp>
      <p:grpSp>
        <p:nvGrpSpPr>
          <p:cNvPr id="2011" name="Google Shape;2011;p95"/>
          <p:cNvGrpSpPr/>
          <p:nvPr/>
        </p:nvGrpSpPr>
        <p:grpSpPr>
          <a:xfrm>
            <a:off x="9999227" y="4396046"/>
            <a:ext cx="7332070" cy="3047812"/>
            <a:chOff x="9843768" y="4503357"/>
            <a:chExt cx="7332070" cy="2641893"/>
          </a:xfrm>
        </p:grpSpPr>
        <p:sp>
          <p:nvSpPr>
            <p:cNvPr id="2012" name="Google Shape;2012;p95"/>
            <p:cNvSpPr/>
            <p:nvPr/>
          </p:nvSpPr>
          <p:spPr>
            <a:xfrm>
              <a:off x="10704830" y="4503357"/>
              <a:ext cx="6353810" cy="444563"/>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600" u="none" cap="none" strike="noStrike">
                  <a:solidFill>
                    <a:srgbClr val="FFFFFF"/>
                  </a:solidFill>
                  <a:latin typeface="Trebuchet MS"/>
                  <a:ea typeface="Trebuchet MS"/>
                  <a:cs typeface="Trebuchet MS"/>
                  <a:sym typeface="Trebuchet MS"/>
                </a:rPr>
                <a:t>Python</a:t>
              </a:r>
              <a:endParaRPr b="0" i="0" sz="1600" u="none" cap="none" strike="noStrike">
                <a:solidFill>
                  <a:srgbClr val="FFFFFF"/>
                </a:solidFill>
                <a:latin typeface="Trebuchet MS"/>
                <a:ea typeface="Trebuchet MS"/>
                <a:cs typeface="Trebuchet MS"/>
                <a:sym typeface="Trebuchet MS"/>
              </a:endParaRPr>
            </a:p>
          </p:txBody>
        </p:sp>
        <p:sp>
          <p:nvSpPr>
            <p:cNvPr id="2013" name="Google Shape;2013;p95"/>
            <p:cNvSpPr/>
            <p:nvPr/>
          </p:nvSpPr>
          <p:spPr>
            <a:xfrm>
              <a:off x="10704830" y="6171444"/>
              <a:ext cx="6353810" cy="444563"/>
            </a:xfrm>
            <a:prstGeom prst="rect">
              <a:avLst/>
            </a:prstGeom>
            <a:solidFill>
              <a:srgbClr val="76B900"/>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600" u="none" cap="none" strike="noStrike">
                  <a:solidFill>
                    <a:srgbClr val="FFFFFF"/>
                  </a:solidFill>
                  <a:latin typeface="Trebuchet MS"/>
                  <a:ea typeface="Trebuchet MS"/>
                  <a:cs typeface="Trebuchet MS"/>
                  <a:sym typeface="Trebuchet MS"/>
                </a:rPr>
                <a:t>CUDA</a:t>
              </a:r>
              <a:endParaRPr b="0" i="0" sz="1600" u="none" cap="none" strike="noStrike">
                <a:solidFill>
                  <a:srgbClr val="FFFFFF"/>
                </a:solidFill>
                <a:latin typeface="Trebuchet MS"/>
                <a:ea typeface="Trebuchet MS"/>
                <a:cs typeface="Trebuchet MS"/>
                <a:sym typeface="Trebuchet MS"/>
              </a:endParaRPr>
            </a:p>
          </p:txBody>
        </p:sp>
        <p:sp>
          <p:nvSpPr>
            <p:cNvPr id="2014" name="Google Shape;2014;p95"/>
            <p:cNvSpPr/>
            <p:nvPr/>
          </p:nvSpPr>
          <p:spPr>
            <a:xfrm>
              <a:off x="10704830" y="6700687"/>
              <a:ext cx="6353810" cy="444563"/>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600" u="none" cap="none" strike="noStrike">
                  <a:solidFill>
                    <a:srgbClr val="FFFFFF"/>
                  </a:solidFill>
                  <a:latin typeface="Trebuchet MS"/>
                  <a:ea typeface="Trebuchet MS"/>
                  <a:cs typeface="Trebuchet MS"/>
                  <a:sym typeface="Trebuchet MS"/>
                </a:rPr>
                <a:t>Arrow</a:t>
              </a:r>
              <a:endParaRPr b="0" i="0" sz="1600" u="none" cap="none" strike="noStrike">
                <a:solidFill>
                  <a:srgbClr val="FFFFFF"/>
                </a:solidFill>
                <a:latin typeface="Trebuchet MS"/>
                <a:ea typeface="Trebuchet MS"/>
                <a:cs typeface="Trebuchet MS"/>
                <a:sym typeface="Trebuchet MS"/>
              </a:endParaRPr>
            </a:p>
          </p:txBody>
        </p:sp>
        <p:sp>
          <p:nvSpPr>
            <p:cNvPr id="2015" name="Google Shape;2015;p95"/>
            <p:cNvSpPr/>
            <p:nvPr/>
          </p:nvSpPr>
          <p:spPr>
            <a:xfrm>
              <a:off x="10704830" y="5044608"/>
              <a:ext cx="4728210" cy="1033843"/>
            </a:xfrm>
            <a:prstGeom prst="rect">
              <a:avLst/>
            </a:prstGeom>
            <a:solidFill>
              <a:srgbClr val="76B900"/>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1600" u="none" cap="none" strike="noStrike">
                <a:solidFill>
                  <a:srgbClr val="FFFFFF"/>
                </a:solidFill>
                <a:latin typeface="Trebuchet MS"/>
                <a:ea typeface="Trebuchet MS"/>
                <a:cs typeface="Trebuchet MS"/>
                <a:sym typeface="Trebuchet MS"/>
              </a:endParaRPr>
            </a:p>
          </p:txBody>
        </p:sp>
        <p:sp>
          <p:nvSpPr>
            <p:cNvPr id="2016" name="Google Shape;2016;p95"/>
            <p:cNvSpPr/>
            <p:nvPr/>
          </p:nvSpPr>
          <p:spPr>
            <a:xfrm>
              <a:off x="15519863" y="5044608"/>
              <a:ext cx="1538778" cy="467397"/>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1600" u="none" cap="none" strike="noStrike">
                <a:solidFill>
                  <a:srgbClr val="FFFFFF"/>
                </a:solidFill>
                <a:latin typeface="Trebuchet MS"/>
                <a:ea typeface="Trebuchet MS"/>
                <a:cs typeface="Trebuchet MS"/>
                <a:sym typeface="Trebuchet MS"/>
              </a:endParaRPr>
            </a:p>
          </p:txBody>
        </p:sp>
        <p:sp>
          <p:nvSpPr>
            <p:cNvPr id="2017" name="Google Shape;2017;p95"/>
            <p:cNvSpPr/>
            <p:nvPr/>
          </p:nvSpPr>
          <p:spPr>
            <a:xfrm>
              <a:off x="15519863" y="5611054"/>
              <a:ext cx="1538778" cy="467397"/>
            </a:xfrm>
            <a:prstGeom prst="rect">
              <a:avLst/>
            </a:prstGeom>
            <a:solidFill>
              <a:srgbClr val="76B900"/>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1600" u="none" cap="none" strike="noStrike">
                <a:solidFill>
                  <a:srgbClr val="FFFFFF"/>
                </a:solidFill>
                <a:latin typeface="Trebuchet MS"/>
                <a:ea typeface="Trebuchet MS"/>
                <a:cs typeface="Trebuchet MS"/>
                <a:sym typeface="Trebuchet MS"/>
              </a:endParaRPr>
            </a:p>
          </p:txBody>
        </p:sp>
        <p:sp>
          <p:nvSpPr>
            <p:cNvPr id="2018" name="Google Shape;2018;p95"/>
            <p:cNvSpPr/>
            <p:nvPr/>
          </p:nvSpPr>
          <p:spPr>
            <a:xfrm>
              <a:off x="10058400" y="4503357"/>
              <a:ext cx="538480" cy="2641893"/>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1600" u="none" cap="none" strike="noStrike">
                <a:solidFill>
                  <a:srgbClr val="FFFFFF"/>
                </a:solidFill>
                <a:latin typeface="Trebuchet MS"/>
                <a:ea typeface="Trebuchet MS"/>
                <a:cs typeface="Trebuchet MS"/>
                <a:sym typeface="Trebuchet MS"/>
              </a:endParaRPr>
            </a:p>
          </p:txBody>
        </p:sp>
        <p:sp>
          <p:nvSpPr>
            <p:cNvPr id="2019" name="Google Shape;2019;p95"/>
            <p:cNvSpPr txBox="1"/>
            <p:nvPr/>
          </p:nvSpPr>
          <p:spPr>
            <a:xfrm>
              <a:off x="12138938" y="4993808"/>
              <a:ext cx="1742797" cy="428805"/>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RAPIDS</a:t>
              </a:r>
              <a:endParaRPr b="0" i="0" sz="1400" u="none" cap="none" strike="noStrike">
                <a:solidFill>
                  <a:schemeClr val="lt1"/>
                </a:solidFill>
                <a:latin typeface="Trebuchet MS"/>
                <a:ea typeface="Trebuchet MS"/>
                <a:cs typeface="Trebuchet MS"/>
                <a:sym typeface="Trebuchet MS"/>
              </a:endParaRPr>
            </a:p>
          </p:txBody>
        </p:sp>
        <p:sp>
          <p:nvSpPr>
            <p:cNvPr id="2020" name="Google Shape;2020;p95"/>
            <p:cNvSpPr/>
            <p:nvPr/>
          </p:nvSpPr>
          <p:spPr>
            <a:xfrm>
              <a:off x="10810240" y="5511968"/>
              <a:ext cx="1457492" cy="444563"/>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21" name="Google Shape;2021;p95"/>
            <p:cNvSpPr/>
            <p:nvPr/>
          </p:nvSpPr>
          <p:spPr>
            <a:xfrm>
              <a:off x="12342094" y="5511968"/>
              <a:ext cx="1457492" cy="444563"/>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22" name="Google Shape;2022;p95"/>
            <p:cNvSpPr/>
            <p:nvPr/>
          </p:nvSpPr>
          <p:spPr>
            <a:xfrm>
              <a:off x="13873948" y="5511968"/>
              <a:ext cx="1457492" cy="444563"/>
            </a:xfrm>
            <a:prstGeom prst="rect">
              <a:avLst/>
            </a:prstGeom>
            <a:noFill/>
            <a:ln cap="flat" cmpd="sng" w="1905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23" name="Google Shape;2023;p95"/>
            <p:cNvSpPr txBox="1"/>
            <p:nvPr/>
          </p:nvSpPr>
          <p:spPr>
            <a:xfrm>
              <a:off x="11050055" y="5569842"/>
              <a:ext cx="983387" cy="33100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cuDF</a:t>
              </a:r>
              <a:endParaRPr b="0" i="0" sz="1400" u="none" cap="none" strike="noStrike">
                <a:solidFill>
                  <a:schemeClr val="lt1"/>
                </a:solidFill>
                <a:latin typeface="Trebuchet MS"/>
                <a:ea typeface="Trebuchet MS"/>
                <a:cs typeface="Trebuchet MS"/>
                <a:sym typeface="Trebuchet MS"/>
              </a:endParaRPr>
            </a:p>
          </p:txBody>
        </p:sp>
        <p:sp>
          <p:nvSpPr>
            <p:cNvPr id="2024" name="Google Shape;2024;p95"/>
            <p:cNvSpPr txBox="1"/>
            <p:nvPr/>
          </p:nvSpPr>
          <p:spPr>
            <a:xfrm>
              <a:off x="12573841" y="5569842"/>
              <a:ext cx="983387" cy="33100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cuML</a:t>
              </a:r>
              <a:endParaRPr b="0" i="0" sz="1400" u="none" cap="none" strike="noStrike">
                <a:solidFill>
                  <a:schemeClr val="lt1"/>
                </a:solidFill>
                <a:latin typeface="Trebuchet MS"/>
                <a:ea typeface="Trebuchet MS"/>
                <a:cs typeface="Trebuchet MS"/>
                <a:sym typeface="Trebuchet MS"/>
              </a:endParaRPr>
            </a:p>
          </p:txBody>
        </p:sp>
        <p:sp>
          <p:nvSpPr>
            <p:cNvPr id="2025" name="Google Shape;2025;p95"/>
            <p:cNvSpPr txBox="1"/>
            <p:nvPr/>
          </p:nvSpPr>
          <p:spPr>
            <a:xfrm>
              <a:off x="14067459" y="5569842"/>
              <a:ext cx="1070468" cy="33100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cuGRAPH</a:t>
              </a:r>
              <a:endParaRPr b="0" i="0" sz="1400" u="none" cap="none" strike="noStrike">
                <a:solidFill>
                  <a:schemeClr val="lt1"/>
                </a:solidFill>
                <a:latin typeface="Trebuchet MS"/>
                <a:ea typeface="Trebuchet MS"/>
                <a:cs typeface="Trebuchet MS"/>
                <a:sym typeface="Trebuchet MS"/>
              </a:endParaRPr>
            </a:p>
          </p:txBody>
        </p:sp>
        <p:sp>
          <p:nvSpPr>
            <p:cNvPr id="2026" name="Google Shape;2026;p95"/>
            <p:cNvSpPr txBox="1"/>
            <p:nvPr/>
          </p:nvSpPr>
          <p:spPr>
            <a:xfrm>
              <a:off x="15433041" y="5052921"/>
              <a:ext cx="1742797" cy="42880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Deep Learning Frameworks</a:t>
              </a:r>
              <a:endParaRPr b="0" i="0" sz="1400" u="none" cap="none" strike="noStrike">
                <a:solidFill>
                  <a:schemeClr val="lt1"/>
                </a:solidFill>
                <a:latin typeface="Trebuchet MS"/>
                <a:ea typeface="Trebuchet MS"/>
                <a:cs typeface="Trebuchet MS"/>
                <a:sym typeface="Trebuchet MS"/>
              </a:endParaRPr>
            </a:p>
          </p:txBody>
        </p:sp>
        <p:sp>
          <p:nvSpPr>
            <p:cNvPr id="2027" name="Google Shape;2027;p95"/>
            <p:cNvSpPr txBox="1"/>
            <p:nvPr/>
          </p:nvSpPr>
          <p:spPr>
            <a:xfrm>
              <a:off x="15433041" y="5593542"/>
              <a:ext cx="1742797" cy="42880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cuDNN</a:t>
              </a:r>
              <a:endParaRPr b="0" i="0" sz="1400" u="none" cap="none" strike="noStrike">
                <a:solidFill>
                  <a:schemeClr val="lt1"/>
                </a:solidFill>
                <a:latin typeface="Trebuchet MS"/>
                <a:ea typeface="Trebuchet MS"/>
                <a:cs typeface="Trebuchet MS"/>
                <a:sym typeface="Trebuchet MS"/>
              </a:endParaRPr>
            </a:p>
          </p:txBody>
        </p:sp>
        <p:sp>
          <p:nvSpPr>
            <p:cNvPr id="2028" name="Google Shape;2028;p95"/>
            <p:cNvSpPr txBox="1"/>
            <p:nvPr/>
          </p:nvSpPr>
          <p:spPr>
            <a:xfrm>
              <a:off x="9843768" y="5619718"/>
              <a:ext cx="983387" cy="33100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Dask</a:t>
              </a:r>
              <a:endParaRPr b="0" i="0" sz="1400" u="none" cap="none" strike="noStrike">
                <a:solidFill>
                  <a:schemeClr val="lt1"/>
                </a:solidFill>
                <a:latin typeface="Trebuchet MS"/>
                <a:ea typeface="Trebuchet MS"/>
                <a:cs typeface="Trebuchet MS"/>
                <a:sym typeface="Trebuchet MS"/>
              </a:endParaRPr>
            </a:p>
          </p:txBody>
        </p:sp>
      </p:grpSp>
      <p:sp>
        <p:nvSpPr>
          <p:cNvPr id="2029" name="Google Shape;2029;p95"/>
          <p:cNvSpPr/>
          <p:nvPr/>
        </p:nvSpPr>
        <p:spPr>
          <a:xfrm>
            <a:off x="1033665" y="3594538"/>
            <a:ext cx="8369122" cy="465082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4" name="Shape 2034"/>
        <p:cNvGrpSpPr/>
        <p:nvPr/>
      </p:nvGrpSpPr>
      <p:grpSpPr>
        <a:xfrm>
          <a:off x="0" y="0"/>
          <a:ext cx="0" cy="0"/>
          <a:chOff x="0" y="0"/>
          <a:chExt cx="0" cy="0"/>
        </a:xfrm>
      </p:grpSpPr>
      <p:sp>
        <p:nvSpPr>
          <p:cNvPr id="2035" name="Google Shape;2035;p96"/>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SzPts val="1920"/>
              <a:buFont typeface="Trebuchet MS"/>
              <a:buAutoNum type="arabicPeriod"/>
            </a:pPr>
            <a:r>
              <a:rPr lang="en-US"/>
              <a:t>Install RAPIDS on using </a:t>
            </a:r>
            <a:r>
              <a:rPr lang="en-US" u="sng">
                <a:solidFill>
                  <a:schemeClr val="accent4"/>
                </a:solidFill>
                <a:hlinkClick r:id="rId3"/>
              </a:rPr>
              <a:t>Docker, Conda</a:t>
            </a:r>
            <a:r>
              <a:rPr lang="en-US"/>
              <a:t>, or </a:t>
            </a:r>
            <a:r>
              <a:rPr lang="en-US" u="sng">
                <a:solidFill>
                  <a:schemeClr val="accent4"/>
                </a:solidFill>
                <a:hlinkClick r:id="rId4"/>
              </a:rPr>
              <a:t>Colab</a:t>
            </a:r>
            <a:r>
              <a:rPr lang="en-US">
                <a:solidFill>
                  <a:schemeClr val="accent4"/>
                </a:solidFill>
              </a:rPr>
              <a:t>.</a:t>
            </a:r>
            <a:endParaRPr/>
          </a:p>
          <a:p>
            <a:pPr indent="-457200" lvl="0" marL="457200" rtl="0" algn="l">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5"/>
              </a:rPr>
              <a:t>walk through videos</a:t>
            </a:r>
            <a:r>
              <a:rPr lang="en-US"/>
              <a:t>, </a:t>
            </a:r>
            <a:r>
              <a:rPr lang="en-US" u="sng">
                <a:solidFill>
                  <a:schemeClr val="accent4"/>
                </a:solidFill>
                <a:hlinkClick r:id="rId6"/>
              </a:rPr>
              <a:t>blog content</a:t>
            </a:r>
            <a:r>
              <a:rPr lang="en-US"/>
              <a:t>, our </a:t>
            </a:r>
            <a:r>
              <a:rPr lang="en-US" u="sng">
                <a:solidFill>
                  <a:schemeClr val="accent4"/>
                </a:solidFill>
                <a:hlinkClick r:id="rId7"/>
              </a:rPr>
              <a:t>github</a:t>
            </a:r>
            <a:r>
              <a:rPr lang="en-US"/>
              <a:t>, the </a:t>
            </a:r>
            <a:r>
              <a:rPr lang="en-US" u="sng">
                <a:solidFill>
                  <a:schemeClr val="accent4"/>
                </a:solidFill>
                <a:hlinkClick r:id="rId8"/>
              </a:rPr>
              <a:t>tutorial notebooks</a:t>
            </a:r>
            <a:r>
              <a:rPr lang="en-US"/>
              <a:t>, and our </a:t>
            </a:r>
            <a:r>
              <a:rPr lang="en-US" u="sng">
                <a:solidFill>
                  <a:schemeClr val="accent4"/>
                </a:solidFill>
                <a:hlinkClick r:id="rId9"/>
              </a:rPr>
              <a:t>example workflows</a:t>
            </a:r>
            <a:r>
              <a:rPr lang="en-US">
                <a:solidFill>
                  <a:schemeClr val="accent4"/>
                </a:solidFill>
              </a:rPr>
              <a:t>.</a:t>
            </a:r>
            <a:endParaRPr/>
          </a:p>
          <a:p>
            <a:pPr indent="-457200" lvl="0" marL="457200" rtl="0" algn="l">
              <a:lnSpc>
                <a:spcPct val="90000"/>
              </a:lnSpc>
              <a:spcBef>
                <a:spcPts val="3000"/>
              </a:spcBef>
              <a:spcAft>
                <a:spcPts val="0"/>
              </a:spcAft>
              <a:buSzPts val="1920"/>
              <a:buFont typeface="Trebuchet MS"/>
              <a:buAutoNum type="arabicPeriod"/>
            </a:pPr>
            <a:r>
              <a:rPr lang="en-US"/>
              <a:t>Build your own data science workflows.</a:t>
            </a:r>
            <a:endParaRPr/>
          </a:p>
          <a:p>
            <a:pPr indent="-457200" lvl="0" marL="457200" rtl="0" algn="l">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0"/>
              </a:rPr>
              <a:t>Slack</a:t>
            </a:r>
            <a:r>
              <a:rPr lang="en-US"/>
              <a:t>, </a:t>
            </a:r>
            <a:r>
              <a:rPr lang="en-US" u="sng">
                <a:solidFill>
                  <a:schemeClr val="accent4"/>
                </a:solidFill>
                <a:hlinkClick r:id="rId11"/>
              </a:rPr>
              <a:t>Google</a:t>
            </a:r>
            <a:r>
              <a:rPr lang="en-US"/>
              <a:t>, and </a:t>
            </a:r>
            <a:r>
              <a:rPr lang="en-US" u="sng">
                <a:solidFill>
                  <a:schemeClr val="accent4"/>
                </a:solidFill>
                <a:hlinkClick r:id="rId12"/>
              </a:rPr>
              <a:t>Twitter</a:t>
            </a:r>
            <a:r>
              <a:rPr lang="en-US">
                <a:solidFill>
                  <a:schemeClr val="accent4"/>
                </a:solidFill>
              </a:rPr>
              <a:t>.</a:t>
            </a:r>
            <a:endParaRPr/>
          </a:p>
          <a:p>
            <a:pPr indent="-457200" lvl="0" marL="457200" rtl="0" algn="l">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3"/>
              </a:rPr>
              <a:t>Stack Overflow</a:t>
            </a:r>
            <a:r>
              <a:rPr lang="en-US">
                <a:solidFill>
                  <a:schemeClr val="accent4"/>
                </a:solidFill>
              </a:rPr>
              <a:t>.</a:t>
            </a:r>
            <a:endParaRPr/>
          </a:p>
        </p:txBody>
      </p:sp>
      <p:sp>
        <p:nvSpPr>
          <p:cNvPr id="2036" name="Google Shape;2036;p9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9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Easy Installation</a:t>
            </a:r>
            <a:endParaRPr/>
          </a:p>
        </p:txBody>
      </p:sp>
      <p:sp>
        <p:nvSpPr>
          <p:cNvPr id="2043" name="Google Shape;2043;p9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Interactive Installation Guide </a:t>
            </a:r>
            <a:endParaRPr/>
          </a:p>
        </p:txBody>
      </p:sp>
      <p:sp>
        <p:nvSpPr>
          <p:cNvPr id="2044" name="Google Shape;2044;p97"/>
          <p:cNvSpPr txBox="1"/>
          <p:nvPr/>
        </p:nvSpPr>
        <p:spPr>
          <a:xfrm>
            <a:off x="3507342" y="8979699"/>
            <a:ext cx="11273316" cy="692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3"/>
              </a:rPr>
              <a:t>https://rapids.ai/start.html</a:t>
            </a:r>
            <a:endParaRPr b="0" i="0" sz="1600" u="none" cap="none" strike="noStrike">
              <a:solidFill>
                <a:schemeClr val="accent4"/>
              </a:solidFill>
              <a:latin typeface="Trebuchet MS"/>
              <a:ea typeface="Trebuchet MS"/>
              <a:cs typeface="Trebuchet MS"/>
              <a:sym typeface="Trebuchet MS"/>
            </a:endParaRPr>
          </a:p>
        </p:txBody>
      </p:sp>
      <p:pic>
        <p:nvPicPr>
          <p:cNvPr id="2045" name="Google Shape;2045;p97"/>
          <p:cNvPicPr preferRelativeResize="0"/>
          <p:nvPr/>
        </p:nvPicPr>
        <p:blipFill>
          <a:blip r:embed="rId4">
            <a:alphaModFix/>
          </a:blip>
          <a:stretch>
            <a:fillRect/>
          </a:stretch>
        </p:blipFill>
        <p:spPr>
          <a:xfrm>
            <a:off x="3698701" y="2862999"/>
            <a:ext cx="10890575" cy="59403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0" name="Shape 2050"/>
        <p:cNvGrpSpPr/>
        <p:nvPr/>
      </p:nvGrpSpPr>
      <p:grpSpPr>
        <a:xfrm>
          <a:off x="0" y="0"/>
          <a:ext cx="0" cy="0"/>
          <a:chOff x="0" y="0"/>
          <a:chExt cx="0" cy="0"/>
        </a:xfrm>
      </p:grpSpPr>
      <p:pic>
        <p:nvPicPr>
          <p:cNvPr id="2051" name="Google Shape;2051;p98"/>
          <p:cNvPicPr preferRelativeResize="0"/>
          <p:nvPr/>
        </p:nvPicPr>
        <p:blipFill rotWithShape="1">
          <a:blip r:embed="rId3">
            <a:alphaModFix/>
          </a:blip>
          <a:srcRect b="0" l="0" r="0" t="0"/>
          <a:stretch/>
        </p:blipFill>
        <p:spPr>
          <a:xfrm>
            <a:off x="3570868" y="2997496"/>
            <a:ext cx="11165549" cy="5885247"/>
          </a:xfrm>
          <a:prstGeom prst="rect">
            <a:avLst/>
          </a:prstGeom>
          <a:noFill/>
          <a:ln cap="flat" cmpd="sng" w="9525">
            <a:solidFill>
              <a:srgbClr val="B3B3B3"/>
            </a:solidFill>
            <a:prstDash val="solid"/>
            <a:round/>
            <a:headEnd len="sm" w="sm" type="none"/>
            <a:tailEnd len="sm" w="sm" type="none"/>
          </a:ln>
        </p:spPr>
      </p:pic>
      <p:sp>
        <p:nvSpPr>
          <p:cNvPr id="2052" name="Google Shape;2052;p9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Github</a:t>
            </a:r>
            <a:endParaRPr/>
          </a:p>
        </p:txBody>
      </p:sp>
      <p:sp>
        <p:nvSpPr>
          <p:cNvPr id="2053" name="Google Shape;2053;p98"/>
          <p:cNvSpPr txBox="1"/>
          <p:nvPr/>
        </p:nvSpPr>
        <p:spPr>
          <a:xfrm>
            <a:off x="3507342" y="8979699"/>
            <a:ext cx="11273316" cy="692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4"/>
              </a:rPr>
              <a:t>https://github.com/rapidsai </a:t>
            </a:r>
            <a:endParaRPr b="0" i="0" sz="1600" u="none" cap="none" strike="noStrike">
              <a:solidFill>
                <a:schemeClr val="accent4"/>
              </a:solidFill>
              <a:latin typeface="Trebuchet MS"/>
              <a:ea typeface="Trebuchet MS"/>
              <a:cs typeface="Trebuchet MS"/>
              <a:sym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99"/>
          <p:cNvSpPr txBox="1"/>
          <p:nvPr/>
        </p:nvSpPr>
        <p:spPr>
          <a:xfrm>
            <a:off x="2391463" y="8438170"/>
            <a:ext cx="5434500" cy="708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3"/>
              </a:rPr>
              <a:t>https://docs.rapids.ai</a:t>
            </a:r>
            <a:endParaRPr b="0" i="0" sz="1600" u="none" cap="none" strike="noStrike">
              <a:solidFill>
                <a:schemeClr val="accent4"/>
              </a:solidFill>
              <a:latin typeface="Trebuchet MS"/>
              <a:ea typeface="Trebuchet MS"/>
              <a:cs typeface="Trebuchet MS"/>
              <a:sym typeface="Trebuchet MS"/>
            </a:endParaRPr>
          </a:p>
        </p:txBody>
      </p:sp>
      <p:sp>
        <p:nvSpPr>
          <p:cNvPr id="2059" name="Google Shape;2059;p9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Docs</a:t>
            </a:r>
            <a:endParaRPr/>
          </a:p>
        </p:txBody>
      </p:sp>
      <p:sp>
        <p:nvSpPr>
          <p:cNvPr id="2060" name="Google Shape;2060;p9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Improved and Easier to Use!</a:t>
            </a:r>
            <a:endParaRPr/>
          </a:p>
        </p:txBody>
      </p:sp>
      <p:sp>
        <p:nvSpPr>
          <p:cNvPr id="2061" name="Google Shape;2061;p99"/>
          <p:cNvSpPr txBox="1"/>
          <p:nvPr/>
        </p:nvSpPr>
        <p:spPr>
          <a:xfrm>
            <a:off x="10346413" y="8438170"/>
            <a:ext cx="5434500" cy="708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4"/>
              </a:rPr>
              <a:t>https://docs.rapids.ai</a:t>
            </a:r>
            <a:endParaRPr b="0" i="0" sz="1600" u="none" cap="none" strike="noStrike">
              <a:solidFill>
                <a:schemeClr val="accent4"/>
              </a:solidFill>
              <a:latin typeface="Trebuchet MS"/>
              <a:ea typeface="Trebuchet MS"/>
              <a:cs typeface="Trebuchet MS"/>
              <a:sym typeface="Trebuchet MS"/>
            </a:endParaRPr>
          </a:p>
        </p:txBody>
      </p:sp>
      <p:pic>
        <p:nvPicPr>
          <p:cNvPr id="2062" name="Google Shape;2062;p99"/>
          <p:cNvPicPr preferRelativeResize="0"/>
          <p:nvPr/>
        </p:nvPicPr>
        <p:blipFill rotWithShape="1">
          <a:blip r:embed="rId5">
            <a:alphaModFix/>
          </a:blip>
          <a:srcRect b="0" l="0" r="28222" t="0"/>
          <a:stretch/>
        </p:blipFill>
        <p:spPr>
          <a:xfrm>
            <a:off x="1889077" y="3279800"/>
            <a:ext cx="6637478" cy="5158375"/>
          </a:xfrm>
          <a:prstGeom prst="rect">
            <a:avLst/>
          </a:prstGeom>
          <a:noFill/>
          <a:ln>
            <a:noFill/>
          </a:ln>
          <a:effectLst>
            <a:outerShdw blurRad="57150" rotWithShape="0" algn="bl" dir="5400000" dist="38100">
              <a:srgbClr val="666666">
                <a:alpha val="50000"/>
              </a:srgbClr>
            </a:outerShdw>
          </a:effectLst>
        </p:spPr>
      </p:pic>
      <p:pic>
        <p:nvPicPr>
          <p:cNvPr id="2063" name="Google Shape;2063;p99"/>
          <p:cNvPicPr preferRelativeResize="0"/>
          <p:nvPr/>
        </p:nvPicPr>
        <p:blipFill rotWithShape="1">
          <a:blip r:embed="rId6">
            <a:alphaModFix/>
          </a:blip>
          <a:srcRect b="0" l="0" r="25887" t="0"/>
          <a:stretch/>
        </p:blipFill>
        <p:spPr>
          <a:xfrm>
            <a:off x="9682825" y="3348525"/>
            <a:ext cx="6853930" cy="5158375"/>
          </a:xfrm>
          <a:prstGeom prst="rect">
            <a:avLst/>
          </a:prstGeom>
          <a:noFill/>
          <a:ln>
            <a:noFill/>
          </a:ln>
          <a:effectLst>
            <a:outerShdw blurRad="57150" rotWithShape="0" algn="bl" dir="5400000" dist="38100">
              <a:srgbClr val="666666">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7" name="Shape 2067"/>
        <p:cNvGrpSpPr/>
        <p:nvPr/>
      </p:nvGrpSpPr>
      <p:grpSpPr>
        <a:xfrm>
          <a:off x="0" y="0"/>
          <a:ext cx="0" cy="0"/>
          <a:chOff x="0" y="0"/>
          <a:chExt cx="0" cy="0"/>
        </a:xfrm>
      </p:grpSpPr>
      <p:pic>
        <p:nvPicPr>
          <p:cNvPr id="2068" name="Google Shape;2068;p100"/>
          <p:cNvPicPr preferRelativeResize="0"/>
          <p:nvPr/>
        </p:nvPicPr>
        <p:blipFill rotWithShape="1">
          <a:blip r:embed="rId3">
            <a:alphaModFix/>
          </a:blip>
          <a:srcRect b="15710" l="0" r="0" t="0"/>
          <a:stretch/>
        </p:blipFill>
        <p:spPr>
          <a:xfrm>
            <a:off x="9538584" y="3496235"/>
            <a:ext cx="7076661" cy="4817394"/>
          </a:xfrm>
          <a:prstGeom prst="rect">
            <a:avLst/>
          </a:prstGeom>
          <a:noFill/>
          <a:ln>
            <a:noFill/>
          </a:ln>
        </p:spPr>
      </p:pic>
      <p:pic>
        <p:nvPicPr>
          <p:cNvPr id="2069" name="Google Shape;2069;p100"/>
          <p:cNvPicPr preferRelativeResize="0"/>
          <p:nvPr/>
        </p:nvPicPr>
        <p:blipFill rotWithShape="1">
          <a:blip r:embed="rId4">
            <a:alphaModFix/>
          </a:blip>
          <a:srcRect b="6738" l="0" r="1375" t="0"/>
          <a:stretch/>
        </p:blipFill>
        <p:spPr>
          <a:xfrm>
            <a:off x="1470991" y="3360708"/>
            <a:ext cx="7275443" cy="5088448"/>
          </a:xfrm>
          <a:prstGeom prst="rect">
            <a:avLst/>
          </a:prstGeom>
          <a:noFill/>
          <a:ln>
            <a:noFill/>
          </a:ln>
        </p:spPr>
      </p:pic>
      <p:sp>
        <p:nvSpPr>
          <p:cNvPr id="2070" name="Google Shape;2070;p100"/>
          <p:cNvSpPr txBox="1"/>
          <p:nvPr/>
        </p:nvSpPr>
        <p:spPr>
          <a:xfrm>
            <a:off x="2672962" y="8516456"/>
            <a:ext cx="4871500" cy="541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5"/>
              </a:rPr>
              <a:t>https://github.com/rapidsai</a:t>
            </a:r>
            <a:endParaRPr b="0" i="0" sz="1600" u="none" cap="none" strike="noStrike">
              <a:solidFill>
                <a:schemeClr val="accent4"/>
              </a:solidFill>
              <a:latin typeface="Trebuchet MS"/>
              <a:ea typeface="Trebuchet MS"/>
              <a:cs typeface="Trebuchet MS"/>
              <a:sym typeface="Trebuchet MS"/>
            </a:endParaRPr>
          </a:p>
        </p:txBody>
      </p:sp>
      <p:sp>
        <p:nvSpPr>
          <p:cNvPr id="2071" name="Google Shape;2071;p100"/>
          <p:cNvSpPr txBox="1"/>
          <p:nvPr/>
        </p:nvSpPr>
        <p:spPr>
          <a:xfrm>
            <a:off x="10255820" y="8516456"/>
            <a:ext cx="5651000" cy="541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6"/>
              </a:rPr>
              <a:t>https://medium.com/rapids-ai</a:t>
            </a:r>
            <a:endParaRPr b="0" i="0" sz="1600" u="none" cap="none" strike="noStrike">
              <a:solidFill>
                <a:schemeClr val="accent4"/>
              </a:solidFill>
              <a:latin typeface="Trebuchet MS"/>
              <a:ea typeface="Trebuchet MS"/>
              <a:cs typeface="Trebuchet MS"/>
              <a:sym typeface="Trebuchet MS"/>
            </a:endParaRPr>
          </a:p>
        </p:txBody>
      </p:sp>
      <p:sp>
        <p:nvSpPr>
          <p:cNvPr id="2072" name="Google Shape;2072;p100"/>
          <p:cNvSpPr/>
          <p:nvPr/>
        </p:nvSpPr>
        <p:spPr>
          <a:xfrm>
            <a:off x="1470992"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73" name="Google Shape;2073;p100"/>
          <p:cNvSpPr/>
          <p:nvPr/>
        </p:nvSpPr>
        <p:spPr>
          <a:xfrm>
            <a:off x="9425941"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74" name="Google Shape;2074;p10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Code and Blogs</a:t>
            </a:r>
            <a:endParaRPr/>
          </a:p>
        </p:txBody>
      </p:sp>
      <p:sp>
        <p:nvSpPr>
          <p:cNvPr id="2075" name="Google Shape;2075;p10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Check out our Code and How We Use It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9" name="Shape 2079"/>
        <p:cNvGrpSpPr/>
        <p:nvPr/>
      </p:nvGrpSpPr>
      <p:grpSpPr>
        <a:xfrm>
          <a:off x="0" y="0"/>
          <a:ext cx="0" cy="0"/>
          <a:chOff x="0" y="0"/>
          <a:chExt cx="0" cy="0"/>
        </a:xfrm>
      </p:grpSpPr>
      <p:grpSp>
        <p:nvGrpSpPr>
          <p:cNvPr id="2080" name="Google Shape;2080;p101"/>
          <p:cNvGrpSpPr/>
          <p:nvPr/>
        </p:nvGrpSpPr>
        <p:grpSpPr>
          <a:xfrm>
            <a:off x="9638598" y="4156637"/>
            <a:ext cx="6826342" cy="3615625"/>
            <a:chOff x="9638598" y="4156637"/>
            <a:chExt cx="6826342" cy="3615625"/>
          </a:xfrm>
        </p:grpSpPr>
        <p:pic>
          <p:nvPicPr>
            <p:cNvPr id="2081" name="Google Shape;2081;p101"/>
            <p:cNvPicPr preferRelativeResize="0"/>
            <p:nvPr/>
          </p:nvPicPr>
          <p:blipFill rotWithShape="1">
            <a:blip r:embed="rId3">
              <a:alphaModFix/>
            </a:blip>
            <a:srcRect b="0" l="0" r="11359" t="1468"/>
            <a:stretch/>
          </p:blipFill>
          <p:spPr>
            <a:xfrm>
              <a:off x="9638598" y="4156637"/>
              <a:ext cx="6826342" cy="3615625"/>
            </a:xfrm>
            <a:prstGeom prst="rect">
              <a:avLst/>
            </a:prstGeom>
            <a:noFill/>
            <a:ln>
              <a:noFill/>
            </a:ln>
          </p:spPr>
        </p:pic>
        <p:sp>
          <p:nvSpPr>
            <p:cNvPr id="2082" name="Google Shape;2082;p101"/>
            <p:cNvSpPr/>
            <p:nvPr/>
          </p:nvSpPr>
          <p:spPr>
            <a:xfrm>
              <a:off x="11557393" y="5882024"/>
              <a:ext cx="65348" cy="1218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83" name="Google Shape;2083;p101"/>
            <p:cNvSpPr/>
            <p:nvPr/>
          </p:nvSpPr>
          <p:spPr>
            <a:xfrm>
              <a:off x="13408605" y="5882024"/>
              <a:ext cx="65348" cy="1218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84" name="Google Shape;2084;p101"/>
            <p:cNvSpPr/>
            <p:nvPr/>
          </p:nvSpPr>
          <p:spPr>
            <a:xfrm>
              <a:off x="15264298" y="5882024"/>
              <a:ext cx="65348" cy="1218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pic>
        <p:nvPicPr>
          <p:cNvPr id="2085" name="Google Shape;2085;p101"/>
          <p:cNvPicPr preferRelativeResize="0"/>
          <p:nvPr/>
        </p:nvPicPr>
        <p:blipFill rotWithShape="1">
          <a:blip r:embed="rId4">
            <a:alphaModFix/>
          </a:blip>
          <a:srcRect b="0" l="1617" r="1530" t="0"/>
          <a:stretch/>
        </p:blipFill>
        <p:spPr>
          <a:xfrm>
            <a:off x="1580633" y="3543299"/>
            <a:ext cx="6954841" cy="4711617"/>
          </a:xfrm>
          <a:prstGeom prst="rect">
            <a:avLst/>
          </a:prstGeom>
          <a:noFill/>
          <a:ln>
            <a:noFill/>
          </a:ln>
        </p:spPr>
      </p:pic>
      <p:sp>
        <p:nvSpPr>
          <p:cNvPr id="2086" name="Google Shape;2086;p101"/>
          <p:cNvSpPr/>
          <p:nvPr/>
        </p:nvSpPr>
        <p:spPr>
          <a:xfrm>
            <a:off x="9672918" y="5877541"/>
            <a:ext cx="1917503" cy="1630400"/>
          </a:xfrm>
          <a:prstGeom prst="roundRect">
            <a:avLst>
              <a:gd fmla="val 9191" name="adj"/>
            </a:avLst>
          </a:prstGeom>
          <a:noFill/>
          <a:ln cap="flat" cmpd="sng" w="25400">
            <a:solidFill>
              <a:schemeClr val="accent1"/>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888" u="none" cap="none" strike="noStrike">
              <a:solidFill>
                <a:srgbClr val="000000"/>
              </a:solidFill>
              <a:latin typeface="Arial"/>
              <a:ea typeface="Arial"/>
              <a:cs typeface="Arial"/>
              <a:sym typeface="Arial"/>
            </a:endParaRPr>
          </a:p>
        </p:txBody>
      </p:sp>
      <p:sp>
        <p:nvSpPr>
          <p:cNvPr id="2087" name="Google Shape;2087;p101"/>
          <p:cNvSpPr/>
          <p:nvPr/>
        </p:nvSpPr>
        <p:spPr>
          <a:xfrm>
            <a:off x="1823060" y="4593022"/>
            <a:ext cx="6470708" cy="933494"/>
          </a:xfrm>
          <a:prstGeom prst="roundRect">
            <a:avLst>
              <a:gd fmla="val 9191" name="adj"/>
            </a:avLst>
          </a:prstGeom>
          <a:noFill/>
          <a:ln cap="flat" cmpd="sng" w="25400">
            <a:solidFill>
              <a:schemeClr val="accent1"/>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888" u="none" cap="none" strike="noStrike">
              <a:solidFill>
                <a:srgbClr val="000000"/>
              </a:solidFill>
              <a:latin typeface="Arial"/>
              <a:ea typeface="Arial"/>
              <a:cs typeface="Arial"/>
              <a:sym typeface="Arial"/>
            </a:endParaRPr>
          </a:p>
        </p:txBody>
      </p:sp>
      <p:sp>
        <p:nvSpPr>
          <p:cNvPr id="2088" name="Google Shape;2088;p10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Notebooks Contrib</a:t>
            </a:r>
            <a:endParaRPr/>
          </a:p>
        </p:txBody>
      </p:sp>
      <p:sp>
        <p:nvSpPr>
          <p:cNvPr id="2089" name="Google Shape;2089;p101"/>
          <p:cNvSpPr txBox="1"/>
          <p:nvPr>
            <p:ph idx="1" type="body"/>
          </p:nvPr>
        </p:nvSpPr>
        <p:spPr>
          <a:xfrm>
            <a:off x="830580" y="8821027"/>
            <a:ext cx="16581120" cy="77490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a:t>Notebooks Contrib Repo has tutorials and examples, and various E2E demos.  </a:t>
            </a:r>
            <a:br>
              <a:rPr lang="en-US"/>
            </a:br>
            <a:r>
              <a:rPr lang="en-US"/>
              <a:t>RAPIDS Youtube channel has explanations, code walkthroughs and use cases.</a:t>
            </a:r>
            <a:endParaRPr/>
          </a:p>
        </p:txBody>
      </p:sp>
      <p:sp>
        <p:nvSpPr>
          <p:cNvPr id="2090" name="Google Shape;2090;p101"/>
          <p:cNvSpPr/>
          <p:nvPr/>
        </p:nvSpPr>
        <p:spPr>
          <a:xfrm>
            <a:off x="1470992"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91" name="Google Shape;2091;p101"/>
          <p:cNvSpPr/>
          <p:nvPr/>
        </p:nvSpPr>
        <p:spPr>
          <a:xfrm>
            <a:off x="9425941"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92" name="Google Shape;2092;p101"/>
          <p:cNvSpPr/>
          <p:nvPr/>
        </p:nvSpPr>
        <p:spPr>
          <a:xfrm>
            <a:off x="13443284" y="5877540"/>
            <a:ext cx="1852863" cy="1630399"/>
          </a:xfrm>
          <a:prstGeom prst="roundRect">
            <a:avLst>
              <a:gd fmla="val 9191" name="adj"/>
            </a:avLst>
          </a:prstGeom>
          <a:noFill/>
          <a:ln cap="flat" cmpd="sng" w="25400">
            <a:solidFill>
              <a:schemeClr val="accent1"/>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888"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pic>
        <p:nvPicPr>
          <p:cNvPr id="2098" name="Google Shape;2098;p102"/>
          <p:cNvPicPr preferRelativeResize="0"/>
          <p:nvPr/>
        </p:nvPicPr>
        <p:blipFill rotWithShape="1">
          <a:blip r:embed="rId3">
            <a:alphaModFix/>
          </a:blip>
          <a:srcRect b="0" l="16876" r="16272" t="0"/>
          <a:stretch/>
        </p:blipFill>
        <p:spPr>
          <a:xfrm>
            <a:off x="14854989" y="3648774"/>
            <a:ext cx="1652338" cy="1787426"/>
          </a:xfrm>
          <a:prstGeom prst="rect">
            <a:avLst/>
          </a:prstGeom>
          <a:noFill/>
          <a:ln>
            <a:noFill/>
          </a:ln>
        </p:spPr>
      </p:pic>
      <p:pic>
        <p:nvPicPr>
          <p:cNvPr id="2099" name="Google Shape;2099;p102"/>
          <p:cNvPicPr preferRelativeResize="0"/>
          <p:nvPr/>
        </p:nvPicPr>
        <p:blipFill rotWithShape="1">
          <a:blip r:embed="rId4">
            <a:alphaModFix/>
          </a:blip>
          <a:srcRect b="34229" l="18296" r="16605" t="0"/>
          <a:stretch/>
        </p:blipFill>
        <p:spPr>
          <a:xfrm>
            <a:off x="6224141" y="3703233"/>
            <a:ext cx="2297366" cy="1678506"/>
          </a:xfrm>
          <a:prstGeom prst="rect">
            <a:avLst/>
          </a:prstGeom>
          <a:noFill/>
          <a:ln>
            <a:noFill/>
          </a:ln>
        </p:spPr>
      </p:pic>
      <p:pic>
        <p:nvPicPr>
          <p:cNvPr id="2100" name="Google Shape;2100;p102"/>
          <p:cNvPicPr preferRelativeResize="0"/>
          <p:nvPr/>
        </p:nvPicPr>
        <p:blipFill rotWithShape="1">
          <a:blip r:embed="rId5">
            <a:alphaModFix/>
          </a:blip>
          <a:srcRect b="0" l="10323" r="9889" t="0"/>
          <a:stretch/>
        </p:blipFill>
        <p:spPr>
          <a:xfrm>
            <a:off x="10821974" y="3757318"/>
            <a:ext cx="1732547" cy="1570338"/>
          </a:xfrm>
          <a:prstGeom prst="rect">
            <a:avLst/>
          </a:prstGeom>
          <a:noFill/>
          <a:ln>
            <a:noFill/>
          </a:ln>
        </p:spPr>
      </p:pic>
      <p:pic>
        <p:nvPicPr>
          <p:cNvPr id="2101" name="Google Shape;2101;p102"/>
          <p:cNvPicPr preferRelativeResize="0"/>
          <p:nvPr/>
        </p:nvPicPr>
        <p:blipFill rotWithShape="1">
          <a:blip r:embed="rId6">
            <a:alphaModFix/>
          </a:blip>
          <a:srcRect b="0" l="0" r="0" t="0"/>
          <a:stretch/>
        </p:blipFill>
        <p:spPr>
          <a:xfrm>
            <a:off x="1786998" y="3769895"/>
            <a:ext cx="2136676" cy="1545182"/>
          </a:xfrm>
          <a:prstGeom prst="rect">
            <a:avLst/>
          </a:prstGeom>
          <a:noFill/>
          <a:ln>
            <a:noFill/>
          </a:ln>
        </p:spPr>
      </p:pic>
      <p:sp>
        <p:nvSpPr>
          <p:cNvPr id="2102" name="Google Shape;2102;p102"/>
          <p:cNvSpPr txBox="1"/>
          <p:nvPr/>
        </p:nvSpPr>
        <p:spPr>
          <a:xfrm>
            <a:off x="12344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GOOGLE GROUPS</a:t>
            </a:r>
            <a:endParaRPr/>
          </a:p>
        </p:txBody>
      </p:sp>
      <p:sp>
        <p:nvSpPr>
          <p:cNvPr id="2103" name="Google Shape;2103;p102"/>
          <p:cNvSpPr txBox="1"/>
          <p:nvPr/>
        </p:nvSpPr>
        <p:spPr>
          <a:xfrm>
            <a:off x="12972567" y="6838514"/>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STACK OVERFLOW</a:t>
            </a:r>
            <a:endParaRPr/>
          </a:p>
        </p:txBody>
      </p:sp>
      <p:sp>
        <p:nvSpPr>
          <p:cNvPr id="2104" name="Google Shape;2104;p102"/>
          <p:cNvSpPr/>
          <p:nvPr/>
        </p:nvSpPr>
        <p:spPr>
          <a:xfrm>
            <a:off x="1219576" y="7438404"/>
            <a:ext cx="3271520"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7"/>
              </a:rPr>
              <a:t>https://groups.google.com/forum/#!forum/rapidsai</a:t>
            </a:r>
            <a:endParaRPr b="0" i="0" sz="1800" u="none" cap="none" strike="noStrike">
              <a:solidFill>
                <a:schemeClr val="accent4"/>
              </a:solidFill>
              <a:latin typeface="Trebuchet MS"/>
              <a:ea typeface="Trebuchet MS"/>
              <a:cs typeface="Trebuchet MS"/>
              <a:sym typeface="Trebuchet MS"/>
            </a:endParaRPr>
          </a:p>
        </p:txBody>
      </p:sp>
      <p:sp>
        <p:nvSpPr>
          <p:cNvPr id="2105" name="Google Shape;2105;p102"/>
          <p:cNvSpPr txBox="1"/>
          <p:nvPr/>
        </p:nvSpPr>
        <p:spPr>
          <a:xfrm>
            <a:off x="4670169"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DOCKER HUB</a:t>
            </a:r>
            <a:endParaRPr/>
          </a:p>
        </p:txBody>
      </p:sp>
      <p:sp>
        <p:nvSpPr>
          <p:cNvPr id="2106" name="Google Shape;2106;p102"/>
          <p:cNvSpPr txBox="1"/>
          <p:nvPr/>
        </p:nvSpPr>
        <p:spPr>
          <a:xfrm>
            <a:off x="896546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SLACK CHANNEL</a:t>
            </a:r>
            <a:endParaRPr/>
          </a:p>
        </p:txBody>
      </p:sp>
      <p:sp>
        <p:nvSpPr>
          <p:cNvPr id="2107" name="Google Shape;2107;p102"/>
          <p:cNvSpPr/>
          <p:nvPr/>
        </p:nvSpPr>
        <p:spPr>
          <a:xfrm>
            <a:off x="5860826" y="7438404"/>
            <a:ext cx="301098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8"/>
              </a:rPr>
              <a:t>https://hub.docker.com/r/rapidsai/rapidsai</a:t>
            </a:r>
            <a:endParaRPr b="0" i="0" sz="1800" u="none" cap="none" strike="noStrike">
              <a:solidFill>
                <a:schemeClr val="accent4"/>
              </a:solidFill>
              <a:latin typeface="Trebuchet MS"/>
              <a:ea typeface="Trebuchet MS"/>
              <a:cs typeface="Trebuchet MS"/>
              <a:sym typeface="Trebuchet MS"/>
            </a:endParaRPr>
          </a:p>
        </p:txBody>
      </p:sp>
      <p:sp>
        <p:nvSpPr>
          <p:cNvPr id="2108" name="Google Shape;2108;p102"/>
          <p:cNvSpPr/>
          <p:nvPr/>
        </p:nvSpPr>
        <p:spPr>
          <a:xfrm>
            <a:off x="9668602" y="7438404"/>
            <a:ext cx="402199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9"/>
              </a:rPr>
              <a:t>https://rapids-goai.slack.com/join</a:t>
            </a:r>
            <a:endParaRPr b="0" i="0" sz="1800" u="none" cap="none" strike="noStrike">
              <a:solidFill>
                <a:schemeClr val="accent4"/>
              </a:solidFill>
              <a:latin typeface="Trebuchet MS"/>
              <a:ea typeface="Trebuchet MS"/>
              <a:cs typeface="Trebuchet MS"/>
              <a:sym typeface="Trebuchet MS"/>
            </a:endParaRPr>
          </a:p>
        </p:txBody>
      </p:sp>
      <p:sp>
        <p:nvSpPr>
          <p:cNvPr id="2109" name="Google Shape;2109;p102"/>
          <p:cNvSpPr/>
          <p:nvPr/>
        </p:nvSpPr>
        <p:spPr>
          <a:xfrm>
            <a:off x="14094059" y="7438404"/>
            <a:ext cx="3173804"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10"/>
              </a:rPr>
              <a:t>https://stackoverflow.com/tags/rapids</a:t>
            </a:r>
            <a:endParaRPr b="0" i="0" sz="1800" u="none" cap="none" strike="noStrike">
              <a:solidFill>
                <a:schemeClr val="accent4"/>
              </a:solidFill>
              <a:latin typeface="Trebuchet MS"/>
              <a:ea typeface="Trebuchet MS"/>
              <a:cs typeface="Trebuchet MS"/>
              <a:sym typeface="Trebuchet MS"/>
            </a:endParaRPr>
          </a:p>
        </p:txBody>
      </p:sp>
      <p:sp>
        <p:nvSpPr>
          <p:cNvPr id="2110" name="Google Shape;2110;p10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Join the Conversation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5" name="Shape 2115"/>
        <p:cNvGrpSpPr/>
        <p:nvPr/>
      </p:nvGrpSpPr>
      <p:grpSpPr>
        <a:xfrm>
          <a:off x="0" y="0"/>
          <a:ext cx="0" cy="0"/>
          <a:chOff x="0" y="0"/>
          <a:chExt cx="0" cy="0"/>
        </a:xfrm>
      </p:grpSpPr>
      <p:grpSp>
        <p:nvGrpSpPr>
          <p:cNvPr id="2116" name="Google Shape;2116;p103"/>
          <p:cNvGrpSpPr/>
          <p:nvPr/>
        </p:nvGrpSpPr>
        <p:grpSpPr>
          <a:xfrm>
            <a:off x="13480231" y="3536352"/>
            <a:ext cx="3193828" cy="3094265"/>
            <a:chOff x="13480231" y="3536352"/>
            <a:chExt cx="3193828" cy="3094265"/>
          </a:xfrm>
        </p:grpSpPr>
        <p:pic>
          <p:nvPicPr>
            <p:cNvPr id="2117" name="Google Shape;2117;p103"/>
            <p:cNvPicPr preferRelativeResize="0"/>
            <p:nvPr/>
          </p:nvPicPr>
          <p:blipFill rotWithShape="1">
            <a:blip r:embed="rId3">
              <a:alphaModFix/>
            </a:blip>
            <a:srcRect b="91001" l="0" r="30849" t="0"/>
            <a:stretch/>
          </p:blipFill>
          <p:spPr>
            <a:xfrm>
              <a:off x="13480231" y="3536352"/>
              <a:ext cx="3193828" cy="279190"/>
            </a:xfrm>
            <a:prstGeom prst="rect">
              <a:avLst/>
            </a:prstGeom>
            <a:noFill/>
            <a:ln>
              <a:noFill/>
            </a:ln>
          </p:spPr>
        </p:pic>
        <p:pic>
          <p:nvPicPr>
            <p:cNvPr id="2118" name="Google Shape;2118;p103"/>
            <p:cNvPicPr preferRelativeResize="0"/>
            <p:nvPr/>
          </p:nvPicPr>
          <p:blipFill rotWithShape="1">
            <a:blip r:embed="rId3">
              <a:alphaModFix/>
            </a:blip>
            <a:srcRect b="0" l="21301" r="12314" t="9266"/>
            <a:stretch/>
          </p:blipFill>
          <p:spPr>
            <a:xfrm>
              <a:off x="13506578" y="3815542"/>
              <a:ext cx="3092334" cy="2815075"/>
            </a:xfrm>
            <a:prstGeom prst="rect">
              <a:avLst/>
            </a:prstGeom>
            <a:noFill/>
            <a:ln>
              <a:noFill/>
            </a:ln>
          </p:spPr>
        </p:pic>
      </p:grpSp>
      <p:pic>
        <p:nvPicPr>
          <p:cNvPr id="2119" name="Google Shape;2119;p103"/>
          <p:cNvPicPr preferRelativeResize="0"/>
          <p:nvPr/>
        </p:nvPicPr>
        <p:blipFill rotWithShape="1">
          <a:blip r:embed="rId4">
            <a:alphaModFix/>
          </a:blip>
          <a:srcRect b="-759" l="1168" r="1537" t="1098"/>
          <a:stretch/>
        </p:blipFill>
        <p:spPr>
          <a:xfrm>
            <a:off x="9410701" y="3346176"/>
            <a:ext cx="3943500" cy="3351300"/>
          </a:xfrm>
          <a:prstGeom prst="rect">
            <a:avLst/>
          </a:prstGeom>
          <a:noFill/>
          <a:ln>
            <a:noFill/>
          </a:ln>
        </p:spPr>
      </p:pic>
      <p:pic>
        <p:nvPicPr>
          <p:cNvPr id="2120" name="Google Shape;2120;p103"/>
          <p:cNvPicPr preferRelativeResize="0"/>
          <p:nvPr/>
        </p:nvPicPr>
        <p:blipFill rotWithShape="1">
          <a:blip r:embed="rId5">
            <a:alphaModFix/>
          </a:blip>
          <a:srcRect b="6951" l="0" r="0" t="0"/>
          <a:stretch/>
        </p:blipFill>
        <p:spPr>
          <a:xfrm>
            <a:off x="9432758" y="6975563"/>
            <a:ext cx="7283116" cy="1473593"/>
          </a:xfrm>
          <a:prstGeom prst="rect">
            <a:avLst/>
          </a:prstGeom>
          <a:noFill/>
          <a:ln>
            <a:noFill/>
          </a:ln>
        </p:spPr>
      </p:pic>
      <p:grpSp>
        <p:nvGrpSpPr>
          <p:cNvPr id="2121" name="Google Shape;2121;p103"/>
          <p:cNvGrpSpPr/>
          <p:nvPr/>
        </p:nvGrpSpPr>
        <p:grpSpPr>
          <a:xfrm>
            <a:off x="1487033" y="3312582"/>
            <a:ext cx="7275443" cy="5088447"/>
            <a:chOff x="387375" y="2004525"/>
            <a:chExt cx="3573024" cy="2734625"/>
          </a:xfrm>
        </p:grpSpPr>
        <p:pic>
          <p:nvPicPr>
            <p:cNvPr id="2122" name="Google Shape;2122;p103"/>
            <p:cNvPicPr preferRelativeResize="0"/>
            <p:nvPr/>
          </p:nvPicPr>
          <p:blipFill rotWithShape="1">
            <a:blip r:embed="rId6">
              <a:alphaModFix/>
            </a:blip>
            <a:srcRect b="22651" l="0" r="0" t="0"/>
            <a:stretch/>
          </p:blipFill>
          <p:spPr>
            <a:xfrm>
              <a:off x="387375" y="2004525"/>
              <a:ext cx="3573024" cy="2734625"/>
            </a:xfrm>
            <a:prstGeom prst="rect">
              <a:avLst/>
            </a:prstGeom>
            <a:noFill/>
            <a:ln>
              <a:noFill/>
            </a:ln>
          </p:spPr>
        </p:pic>
        <p:pic>
          <p:nvPicPr>
            <p:cNvPr id="2123" name="Google Shape;2123;p103"/>
            <p:cNvPicPr preferRelativeResize="0"/>
            <p:nvPr/>
          </p:nvPicPr>
          <p:blipFill rotWithShape="1">
            <a:blip r:embed="rId7">
              <a:alphaModFix/>
            </a:blip>
            <a:srcRect b="0" l="0" r="0" t="0"/>
            <a:stretch/>
          </p:blipFill>
          <p:spPr>
            <a:xfrm>
              <a:off x="402336" y="4197096"/>
              <a:ext cx="2635424" cy="173350"/>
            </a:xfrm>
            <a:prstGeom prst="rect">
              <a:avLst/>
            </a:prstGeom>
            <a:noFill/>
            <a:ln>
              <a:noFill/>
            </a:ln>
          </p:spPr>
        </p:pic>
      </p:grpSp>
      <p:sp>
        <p:nvSpPr>
          <p:cNvPr id="2124" name="Google Shape;2124;p10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Contribute Back</a:t>
            </a:r>
            <a:endParaRPr/>
          </a:p>
        </p:txBody>
      </p:sp>
      <p:sp>
        <p:nvSpPr>
          <p:cNvPr id="2125" name="Google Shape;2125;p10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126" name="Google Shape;2126;p103"/>
          <p:cNvSpPr/>
          <p:nvPr/>
        </p:nvSpPr>
        <p:spPr>
          <a:xfrm>
            <a:off x="1470992"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27" name="Google Shape;2127;p103"/>
          <p:cNvSpPr/>
          <p:nvPr/>
        </p:nvSpPr>
        <p:spPr>
          <a:xfrm>
            <a:off x="9425941" y="3360708"/>
            <a:ext cx="3870959" cy="3425103"/>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28" name="Google Shape;2128;p103"/>
          <p:cNvSpPr/>
          <p:nvPr/>
        </p:nvSpPr>
        <p:spPr>
          <a:xfrm>
            <a:off x="9425941" y="6978316"/>
            <a:ext cx="7275444" cy="1470840"/>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29" name="Google Shape;2129;p103"/>
          <p:cNvSpPr/>
          <p:nvPr/>
        </p:nvSpPr>
        <p:spPr>
          <a:xfrm>
            <a:off x="13456181" y="3360708"/>
            <a:ext cx="3245204" cy="3425103"/>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4" name="Shape 2134"/>
        <p:cNvGrpSpPr/>
        <p:nvPr/>
      </p:nvGrpSpPr>
      <p:grpSpPr>
        <a:xfrm>
          <a:off x="0" y="0"/>
          <a:ext cx="0" cy="0"/>
          <a:chOff x="0" y="0"/>
          <a:chExt cx="0" cy="0"/>
        </a:xfrm>
      </p:grpSpPr>
      <p:sp>
        <p:nvSpPr>
          <p:cNvPr id="2135" name="Google Shape;2135;p104"/>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Getting Started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pic>
        <p:nvPicPr>
          <p:cNvPr id="650" name="Google Shape;650;p24"/>
          <p:cNvPicPr preferRelativeResize="0"/>
          <p:nvPr/>
        </p:nvPicPr>
        <p:blipFill rotWithShape="1">
          <a:blip r:embed="rId3">
            <a:alphaModFix/>
          </a:blip>
          <a:srcRect b="0" l="0" r="0" t="0"/>
          <a:stretch/>
        </p:blipFill>
        <p:spPr>
          <a:xfrm>
            <a:off x="10979467" y="4059185"/>
            <a:ext cx="3861949" cy="3810714"/>
          </a:xfrm>
          <a:prstGeom prst="rect">
            <a:avLst/>
          </a:prstGeom>
          <a:noFill/>
          <a:ln>
            <a:noFill/>
          </a:ln>
          <a:effectLst>
            <a:outerShdw blurRad="57150" rotWithShape="0" algn="bl" dir="5400000" dist="19050">
              <a:srgbClr val="000000">
                <a:alpha val="49803"/>
              </a:srgbClr>
            </a:outerShdw>
          </a:effectLst>
        </p:spPr>
      </p:pic>
      <p:pic>
        <p:nvPicPr>
          <p:cNvPr id="651" name="Google Shape;651;p24"/>
          <p:cNvPicPr preferRelativeResize="0"/>
          <p:nvPr/>
        </p:nvPicPr>
        <p:blipFill rotWithShape="1">
          <a:blip r:embed="rId4">
            <a:alphaModFix/>
          </a:blip>
          <a:srcRect b="0" l="0" r="0" t="0"/>
          <a:stretch/>
        </p:blipFill>
        <p:spPr>
          <a:xfrm>
            <a:off x="3926170" y="4059185"/>
            <a:ext cx="2757275" cy="3810714"/>
          </a:xfrm>
          <a:prstGeom prst="rect">
            <a:avLst/>
          </a:prstGeom>
          <a:noFill/>
          <a:ln>
            <a:noFill/>
          </a:ln>
          <a:effectLst>
            <a:outerShdw blurRad="57150" rotWithShape="0" algn="bl" dir="5400000" dist="19050">
              <a:srgbClr val="000000">
                <a:alpha val="49803"/>
              </a:srgbClr>
            </a:outerShdw>
          </a:effectLst>
        </p:spPr>
      </p:pic>
      <p:pic>
        <p:nvPicPr>
          <p:cNvPr id="652" name="Google Shape;652;p24"/>
          <p:cNvPicPr preferRelativeResize="0"/>
          <p:nvPr/>
        </p:nvPicPr>
        <p:blipFill rotWithShape="1">
          <a:blip r:embed="rId5">
            <a:alphaModFix/>
          </a:blip>
          <a:srcRect b="0" l="0" r="0" t="0"/>
          <a:stretch/>
        </p:blipFill>
        <p:spPr>
          <a:xfrm>
            <a:off x="6597499" y="3371103"/>
            <a:ext cx="4799830" cy="5411562"/>
          </a:xfrm>
          <a:prstGeom prst="rect">
            <a:avLst/>
          </a:prstGeom>
          <a:noFill/>
          <a:ln>
            <a:noFill/>
          </a:ln>
          <a:effectLst>
            <a:outerShdw blurRad="57150" rotWithShape="0" algn="bl" dir="5400000" dist="19050">
              <a:srgbClr val="000000">
                <a:alpha val="49803"/>
              </a:srgbClr>
            </a:outerShdw>
          </a:effectLst>
        </p:spPr>
      </p:pic>
      <p:pic>
        <p:nvPicPr>
          <p:cNvPr id="653" name="Google Shape;653;p24"/>
          <p:cNvPicPr preferRelativeResize="0"/>
          <p:nvPr/>
        </p:nvPicPr>
        <p:blipFill rotWithShape="1">
          <a:blip r:embed="rId6">
            <a:alphaModFix/>
          </a:blip>
          <a:srcRect b="0" l="0" r="0" t="0"/>
          <a:stretch/>
        </p:blipFill>
        <p:spPr>
          <a:xfrm>
            <a:off x="8555574" y="9057956"/>
            <a:ext cx="883680" cy="341303"/>
          </a:xfrm>
          <a:prstGeom prst="rect">
            <a:avLst/>
          </a:prstGeom>
          <a:noFill/>
          <a:ln>
            <a:noFill/>
          </a:ln>
        </p:spPr>
      </p:pic>
      <p:sp>
        <p:nvSpPr>
          <p:cNvPr id="654" name="Google Shape;654;p2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Speed, UX, and Iteration</a:t>
            </a:r>
            <a:endParaRPr/>
          </a:p>
        </p:txBody>
      </p:sp>
      <p:sp>
        <p:nvSpPr>
          <p:cNvPr id="655" name="Google Shape;655;p2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9" name="Shape 2139"/>
        <p:cNvGrpSpPr/>
        <p:nvPr/>
      </p:nvGrpSpPr>
      <p:grpSpPr>
        <a:xfrm>
          <a:off x="0" y="0"/>
          <a:ext cx="0" cy="0"/>
          <a:chOff x="0" y="0"/>
          <a:chExt cx="0" cy="0"/>
        </a:xfrm>
      </p:grpSpPr>
      <p:sp>
        <p:nvSpPr>
          <p:cNvPr id="2140" name="Google Shape;2140;p105"/>
          <p:cNvSpPr txBox="1"/>
          <p:nvPr/>
        </p:nvSpPr>
        <p:spPr>
          <a:xfrm>
            <a:off x="6445692" y="8975545"/>
            <a:ext cx="5434715"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1" lang="en-US" sz="1400" u="sng" cap="none" strike="noStrike">
                <a:solidFill>
                  <a:schemeClr val="accent4"/>
                </a:solidFill>
                <a:latin typeface="Trebuchet MS"/>
                <a:ea typeface="Trebuchet MS"/>
                <a:cs typeface="Trebuchet MS"/>
                <a:sym typeface="Trebuchet MS"/>
                <a:hlinkClick r:id="rId3"/>
              </a:rPr>
              <a:t>https://docs.rapids.ai</a:t>
            </a:r>
            <a:endParaRPr b="0" i="1" sz="1400" u="none" cap="none" strike="noStrike">
              <a:solidFill>
                <a:schemeClr val="accent4"/>
              </a:solidFill>
              <a:latin typeface="Trebuchet MS"/>
              <a:ea typeface="Trebuchet MS"/>
              <a:cs typeface="Trebuchet MS"/>
              <a:sym typeface="Trebuchet MS"/>
            </a:endParaRPr>
          </a:p>
        </p:txBody>
      </p:sp>
      <p:sp>
        <p:nvSpPr>
          <p:cNvPr id="2141" name="Google Shape;2141;p10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Docs</a:t>
            </a:r>
            <a:endParaRPr/>
          </a:p>
        </p:txBody>
      </p:sp>
      <p:sp>
        <p:nvSpPr>
          <p:cNvPr id="2142" name="Google Shape;2142;p10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New, Improved, and Easier to Use</a:t>
            </a:r>
            <a:endParaRPr/>
          </a:p>
        </p:txBody>
      </p:sp>
      <p:pic>
        <p:nvPicPr>
          <p:cNvPr id="2143" name="Google Shape;2143;p105"/>
          <p:cNvPicPr preferRelativeResize="0"/>
          <p:nvPr/>
        </p:nvPicPr>
        <p:blipFill rotWithShape="1">
          <a:blip r:embed="rId4">
            <a:alphaModFix/>
          </a:blip>
          <a:srcRect b="0" l="0" r="28222" t="0"/>
          <a:stretch/>
        </p:blipFill>
        <p:spPr>
          <a:xfrm>
            <a:off x="1889077" y="3279800"/>
            <a:ext cx="6637478" cy="5158375"/>
          </a:xfrm>
          <a:prstGeom prst="rect">
            <a:avLst/>
          </a:prstGeom>
          <a:noFill/>
          <a:ln>
            <a:noFill/>
          </a:ln>
          <a:effectLst>
            <a:outerShdw blurRad="57150" rotWithShape="0" algn="bl" dir="5400000" dist="38100">
              <a:srgbClr val="666666">
                <a:alpha val="50000"/>
              </a:srgbClr>
            </a:outerShdw>
          </a:effectLst>
        </p:spPr>
      </p:pic>
      <p:pic>
        <p:nvPicPr>
          <p:cNvPr id="2144" name="Google Shape;2144;p105"/>
          <p:cNvPicPr preferRelativeResize="0"/>
          <p:nvPr/>
        </p:nvPicPr>
        <p:blipFill rotWithShape="1">
          <a:blip r:embed="rId5">
            <a:alphaModFix/>
          </a:blip>
          <a:srcRect b="0" l="0" r="25887" t="0"/>
          <a:stretch/>
        </p:blipFill>
        <p:spPr>
          <a:xfrm>
            <a:off x="9682825" y="3348525"/>
            <a:ext cx="6853930" cy="5158375"/>
          </a:xfrm>
          <a:prstGeom prst="rect">
            <a:avLst/>
          </a:prstGeom>
          <a:noFill/>
          <a:ln>
            <a:noFill/>
          </a:ln>
          <a:effectLst>
            <a:outerShdw blurRad="57150" rotWithShape="0" algn="bl" dir="5400000" dist="38100">
              <a:srgbClr val="666666">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8" name="Shape 2148"/>
        <p:cNvGrpSpPr/>
        <p:nvPr/>
      </p:nvGrpSpPr>
      <p:grpSpPr>
        <a:xfrm>
          <a:off x="0" y="0"/>
          <a:ext cx="0" cy="0"/>
          <a:chOff x="0" y="0"/>
          <a:chExt cx="0" cy="0"/>
        </a:xfrm>
      </p:grpSpPr>
      <p:sp>
        <p:nvSpPr>
          <p:cNvPr id="2149" name="Google Shape;2149;p10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Docs</a:t>
            </a:r>
            <a:endParaRPr/>
          </a:p>
        </p:txBody>
      </p:sp>
      <p:sp>
        <p:nvSpPr>
          <p:cNvPr id="2150" name="Google Shape;2150;p106"/>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Easier than Ever to Get Started with cuDF</a:t>
            </a:r>
            <a:endParaRPr/>
          </a:p>
        </p:txBody>
      </p:sp>
      <p:pic>
        <p:nvPicPr>
          <p:cNvPr id="2151" name="Google Shape;2151;p106"/>
          <p:cNvPicPr preferRelativeResize="0"/>
          <p:nvPr/>
        </p:nvPicPr>
        <p:blipFill rotWithShape="1">
          <a:blip r:embed="rId3">
            <a:alphaModFix/>
          </a:blip>
          <a:srcRect b="0" l="0" r="28222" t="0"/>
          <a:stretch/>
        </p:blipFill>
        <p:spPr>
          <a:xfrm>
            <a:off x="5825264" y="3279800"/>
            <a:ext cx="6637478" cy="5158375"/>
          </a:xfrm>
          <a:prstGeom prst="rect">
            <a:avLst/>
          </a:prstGeom>
          <a:noFill/>
          <a:ln>
            <a:noFill/>
          </a:ln>
          <a:effectLst>
            <a:outerShdw blurRad="57150" rotWithShape="0" algn="bl" dir="5400000" dist="38100">
              <a:srgbClr val="666666">
                <a:alpha val="50000"/>
              </a:srgbClr>
            </a:outerShdw>
          </a:effectLst>
        </p:spPr>
      </p:pic>
      <p:sp>
        <p:nvSpPr>
          <p:cNvPr id="2152" name="Google Shape;2152;p106"/>
          <p:cNvSpPr txBox="1"/>
          <p:nvPr/>
        </p:nvSpPr>
        <p:spPr>
          <a:xfrm>
            <a:off x="6445692" y="8975545"/>
            <a:ext cx="5434800" cy="708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1" lang="en-US" sz="1400" u="sng" cap="none" strike="noStrike">
                <a:solidFill>
                  <a:schemeClr val="accent4"/>
                </a:solidFill>
                <a:latin typeface="Trebuchet MS"/>
                <a:ea typeface="Trebuchet MS"/>
                <a:cs typeface="Trebuchet MS"/>
                <a:sym typeface="Trebuchet MS"/>
                <a:hlinkClick r:id="rId4"/>
              </a:rPr>
              <a:t>https://docs.rapids.ai</a:t>
            </a:r>
            <a:endParaRPr b="0" i="1" sz="1400" u="none" cap="none" strike="noStrike">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7" name="Shape 2157"/>
        <p:cNvGrpSpPr/>
        <p:nvPr/>
      </p:nvGrpSpPr>
      <p:grpSpPr>
        <a:xfrm>
          <a:off x="0" y="0"/>
          <a:ext cx="0" cy="0"/>
          <a:chOff x="0" y="0"/>
          <a:chExt cx="0" cy="0"/>
        </a:xfrm>
      </p:grpSpPr>
      <p:pic>
        <p:nvPicPr>
          <p:cNvPr id="2158" name="Google Shape;2158;p107"/>
          <p:cNvPicPr preferRelativeResize="0"/>
          <p:nvPr/>
        </p:nvPicPr>
        <p:blipFill rotWithShape="1">
          <a:blip r:embed="rId3">
            <a:alphaModFix/>
          </a:blip>
          <a:srcRect b="0" l="0" r="0" t="0"/>
          <a:stretch/>
        </p:blipFill>
        <p:spPr>
          <a:xfrm>
            <a:off x="10851793" y="3761337"/>
            <a:ext cx="1718678" cy="1718678"/>
          </a:xfrm>
          <a:prstGeom prst="rect">
            <a:avLst/>
          </a:prstGeom>
          <a:noFill/>
          <a:ln>
            <a:noFill/>
          </a:ln>
        </p:spPr>
      </p:pic>
      <p:pic>
        <p:nvPicPr>
          <p:cNvPr id="2159" name="Google Shape;2159;p107"/>
          <p:cNvPicPr preferRelativeResize="0"/>
          <p:nvPr/>
        </p:nvPicPr>
        <p:blipFill rotWithShape="1">
          <a:blip r:embed="rId4">
            <a:alphaModFix/>
          </a:blip>
          <a:srcRect b="0" l="0" r="0" t="0"/>
          <a:stretch/>
        </p:blipFill>
        <p:spPr>
          <a:xfrm>
            <a:off x="14496766" y="3406076"/>
            <a:ext cx="2404522" cy="2404522"/>
          </a:xfrm>
          <a:prstGeom prst="rect">
            <a:avLst/>
          </a:prstGeom>
          <a:noFill/>
          <a:ln>
            <a:noFill/>
          </a:ln>
        </p:spPr>
      </p:pic>
      <p:pic>
        <p:nvPicPr>
          <p:cNvPr id="2160" name="Google Shape;2160;p107"/>
          <p:cNvPicPr preferRelativeResize="0"/>
          <p:nvPr/>
        </p:nvPicPr>
        <p:blipFill rotWithShape="1">
          <a:blip r:embed="rId5">
            <a:alphaModFix/>
          </a:blip>
          <a:srcRect b="0" l="0" r="0" t="0"/>
          <a:stretch/>
        </p:blipFill>
        <p:spPr>
          <a:xfrm>
            <a:off x="6419650" y="3822639"/>
            <a:ext cx="1804256" cy="1804256"/>
          </a:xfrm>
          <a:prstGeom prst="rect">
            <a:avLst/>
          </a:prstGeom>
          <a:noFill/>
          <a:ln>
            <a:noFill/>
          </a:ln>
        </p:spPr>
      </p:pic>
      <p:pic>
        <p:nvPicPr>
          <p:cNvPr id="2161" name="Google Shape;2161;p107"/>
          <p:cNvPicPr preferRelativeResize="0"/>
          <p:nvPr/>
        </p:nvPicPr>
        <p:blipFill rotWithShape="1">
          <a:blip r:embed="rId6">
            <a:alphaModFix/>
          </a:blip>
          <a:srcRect b="0" l="0" r="0" t="0"/>
          <a:stretch/>
        </p:blipFill>
        <p:spPr>
          <a:xfrm>
            <a:off x="1924774" y="3821191"/>
            <a:ext cx="1830528" cy="1805598"/>
          </a:xfrm>
          <a:prstGeom prst="rect">
            <a:avLst/>
          </a:prstGeom>
          <a:noFill/>
          <a:ln>
            <a:noFill/>
          </a:ln>
        </p:spPr>
      </p:pic>
      <p:sp>
        <p:nvSpPr>
          <p:cNvPr id="2162" name="Google Shape;2162;p107"/>
          <p:cNvSpPr txBox="1"/>
          <p:nvPr/>
        </p:nvSpPr>
        <p:spPr>
          <a:xfrm>
            <a:off x="12344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GITHUB</a:t>
            </a:r>
            <a:endParaRPr/>
          </a:p>
        </p:txBody>
      </p:sp>
      <p:sp>
        <p:nvSpPr>
          <p:cNvPr id="2163" name="Google Shape;2163;p107"/>
          <p:cNvSpPr txBox="1"/>
          <p:nvPr/>
        </p:nvSpPr>
        <p:spPr>
          <a:xfrm>
            <a:off x="12972567" y="6838514"/>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DOCKER</a:t>
            </a:r>
            <a:endParaRPr/>
          </a:p>
        </p:txBody>
      </p:sp>
      <p:sp>
        <p:nvSpPr>
          <p:cNvPr id="2164" name="Google Shape;2164;p107"/>
          <p:cNvSpPr/>
          <p:nvPr/>
        </p:nvSpPr>
        <p:spPr>
          <a:xfrm>
            <a:off x="570289" y="7438404"/>
            <a:ext cx="453970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7"/>
              </a:rPr>
              <a:t>https://github.com/rapidsai</a:t>
            </a:r>
            <a:endParaRPr b="0" i="0" sz="1800" u="none" cap="none" strike="noStrike">
              <a:solidFill>
                <a:schemeClr val="accent4"/>
              </a:solidFill>
              <a:latin typeface="Trebuchet MS"/>
              <a:ea typeface="Trebuchet MS"/>
              <a:cs typeface="Trebuchet MS"/>
              <a:sym typeface="Trebuchet MS"/>
            </a:endParaRPr>
          </a:p>
        </p:txBody>
      </p:sp>
      <p:sp>
        <p:nvSpPr>
          <p:cNvPr id="2165" name="Google Shape;2165;p107"/>
          <p:cNvSpPr txBox="1"/>
          <p:nvPr/>
        </p:nvSpPr>
        <p:spPr>
          <a:xfrm>
            <a:off x="4670169"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ANACONDA</a:t>
            </a:r>
            <a:endParaRPr/>
          </a:p>
        </p:txBody>
      </p:sp>
      <p:sp>
        <p:nvSpPr>
          <p:cNvPr id="2166" name="Google Shape;2166;p107"/>
          <p:cNvSpPr txBox="1"/>
          <p:nvPr/>
        </p:nvSpPr>
        <p:spPr>
          <a:xfrm>
            <a:off x="896546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NGC</a:t>
            </a:r>
            <a:endParaRPr/>
          </a:p>
        </p:txBody>
      </p:sp>
      <p:sp>
        <p:nvSpPr>
          <p:cNvPr id="2167" name="Google Shape;2167;p107"/>
          <p:cNvSpPr/>
          <p:nvPr/>
        </p:nvSpPr>
        <p:spPr>
          <a:xfrm>
            <a:off x="5117012" y="7438404"/>
            <a:ext cx="453970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8"/>
              </a:rPr>
              <a:t>https://anaconda.org/rapidsai/</a:t>
            </a:r>
            <a:endParaRPr b="0" i="0" sz="1800" u="none" cap="none" strike="noStrike">
              <a:solidFill>
                <a:schemeClr val="accent4"/>
              </a:solidFill>
              <a:latin typeface="Trebuchet MS"/>
              <a:ea typeface="Trebuchet MS"/>
              <a:cs typeface="Trebuchet MS"/>
              <a:sym typeface="Trebuchet MS"/>
            </a:endParaRPr>
          </a:p>
        </p:txBody>
      </p:sp>
      <p:sp>
        <p:nvSpPr>
          <p:cNvPr id="2168" name="Google Shape;2168;p107"/>
          <p:cNvSpPr/>
          <p:nvPr/>
        </p:nvSpPr>
        <p:spPr>
          <a:xfrm>
            <a:off x="9773264" y="7438404"/>
            <a:ext cx="381779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9"/>
              </a:rPr>
              <a:t>https://ngc.nvidia.com/registry/nvidia-rapidsai-rapidsai</a:t>
            </a:r>
            <a:endParaRPr b="0" i="0" sz="1800" u="none" cap="none" strike="noStrike">
              <a:solidFill>
                <a:schemeClr val="accent4"/>
              </a:solidFill>
              <a:latin typeface="Trebuchet MS"/>
              <a:ea typeface="Trebuchet MS"/>
              <a:cs typeface="Trebuchet MS"/>
              <a:sym typeface="Trebuchet MS"/>
            </a:endParaRPr>
          </a:p>
        </p:txBody>
      </p:sp>
      <p:sp>
        <p:nvSpPr>
          <p:cNvPr id="2169" name="Google Shape;2169;p107"/>
          <p:cNvSpPr/>
          <p:nvPr/>
        </p:nvSpPr>
        <p:spPr>
          <a:xfrm>
            <a:off x="14094059" y="7438404"/>
            <a:ext cx="3190406"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10"/>
              </a:rPr>
              <a:t>https://hub.docker.com/r/rapidsai/rapidsai/</a:t>
            </a:r>
            <a:endParaRPr b="0" i="0" sz="1800" u="none" cap="none" strike="noStrike">
              <a:solidFill>
                <a:schemeClr val="accent4"/>
              </a:solidFill>
              <a:latin typeface="Trebuchet MS"/>
              <a:ea typeface="Trebuchet MS"/>
              <a:cs typeface="Trebuchet MS"/>
              <a:sym typeface="Trebuchet MS"/>
            </a:endParaRPr>
          </a:p>
        </p:txBody>
      </p:sp>
      <p:sp>
        <p:nvSpPr>
          <p:cNvPr id="2170" name="Google Shape;2170;p10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2171" name="Google Shape;2171;p10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5" name="Shape 2175"/>
        <p:cNvGrpSpPr/>
        <p:nvPr/>
      </p:nvGrpSpPr>
      <p:grpSpPr>
        <a:xfrm>
          <a:off x="0" y="0"/>
          <a:ext cx="0" cy="0"/>
          <a:chOff x="0" y="0"/>
          <a:chExt cx="0" cy="0"/>
        </a:xfrm>
      </p:grpSpPr>
      <p:pic>
        <p:nvPicPr>
          <p:cNvPr id="2176" name="Google Shape;2176;p108"/>
          <p:cNvPicPr preferRelativeResize="0"/>
          <p:nvPr/>
        </p:nvPicPr>
        <p:blipFill rotWithShape="1">
          <a:blip r:embed="rId3">
            <a:alphaModFix/>
          </a:blip>
          <a:srcRect b="0" l="0" r="0" t="0"/>
          <a:stretch/>
        </p:blipFill>
        <p:spPr>
          <a:xfrm>
            <a:off x="9409913" y="6402917"/>
            <a:ext cx="3319658" cy="847196"/>
          </a:xfrm>
          <a:prstGeom prst="rect">
            <a:avLst/>
          </a:prstGeom>
          <a:noFill/>
          <a:ln>
            <a:noFill/>
          </a:ln>
        </p:spPr>
      </p:pic>
      <p:pic>
        <p:nvPicPr>
          <p:cNvPr id="2177" name="Google Shape;2177;p108"/>
          <p:cNvPicPr preferRelativeResize="0"/>
          <p:nvPr/>
        </p:nvPicPr>
        <p:blipFill rotWithShape="1">
          <a:blip r:embed="rId4">
            <a:alphaModFix/>
          </a:blip>
          <a:srcRect b="0" l="0" r="0" t="0"/>
          <a:stretch/>
        </p:blipFill>
        <p:spPr>
          <a:xfrm>
            <a:off x="6736621" y="4254476"/>
            <a:ext cx="1677396" cy="484774"/>
          </a:xfrm>
          <a:prstGeom prst="rect">
            <a:avLst/>
          </a:prstGeom>
          <a:noFill/>
          <a:ln>
            <a:noFill/>
          </a:ln>
        </p:spPr>
      </p:pic>
      <p:pic>
        <p:nvPicPr>
          <p:cNvPr id="2178" name="Google Shape;2178;p108"/>
          <p:cNvPicPr preferRelativeResize="0"/>
          <p:nvPr/>
        </p:nvPicPr>
        <p:blipFill rotWithShape="1">
          <a:blip r:embed="rId5">
            <a:alphaModFix/>
          </a:blip>
          <a:srcRect b="0" l="0" r="0" t="0"/>
          <a:stretch/>
        </p:blipFill>
        <p:spPr>
          <a:xfrm>
            <a:off x="13454584" y="5836647"/>
            <a:ext cx="1266335" cy="1266344"/>
          </a:xfrm>
          <a:prstGeom prst="rect">
            <a:avLst/>
          </a:prstGeom>
          <a:noFill/>
          <a:ln>
            <a:noFill/>
          </a:ln>
        </p:spPr>
      </p:pic>
      <p:sp>
        <p:nvSpPr>
          <p:cNvPr id="2179" name="Google Shape;2179;p108"/>
          <p:cNvSpPr txBox="1"/>
          <p:nvPr/>
        </p:nvSpPr>
        <p:spPr>
          <a:xfrm>
            <a:off x="3396978" y="8356012"/>
            <a:ext cx="11494043" cy="1795500"/>
          </a:xfrm>
          <a:prstGeom prst="rect">
            <a:avLst/>
          </a:prstGeom>
          <a:no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b="0" i="0" sz="2000" u="none" cap="none" strike="noStrike">
              <a:solidFill>
                <a:schemeClr val="accent4"/>
              </a:solidFill>
              <a:latin typeface="Trebuchet MS"/>
              <a:ea typeface="Trebuchet MS"/>
              <a:cs typeface="Trebuchet MS"/>
              <a:sym typeface="Trebuchet MS"/>
            </a:endParaRPr>
          </a:p>
          <a:p>
            <a:pPr indent="-306923" lvl="1" marL="1238275" marR="0" rtl="0" algn="l">
              <a:lnSpc>
                <a:spcPct val="100000"/>
              </a:lnSpc>
              <a:spcBef>
                <a:spcPts val="0"/>
              </a:spcBef>
              <a:spcAft>
                <a:spcPts val="0"/>
              </a:spcAft>
              <a:buNone/>
            </a:pPr>
            <a:r>
              <a:t/>
            </a:r>
            <a:endParaRPr b="0" i="0" sz="2000" u="none" cap="none" strike="noStrike">
              <a:solidFill>
                <a:schemeClr val="accent4"/>
              </a:solidFill>
              <a:latin typeface="Trebuchet MS"/>
              <a:ea typeface="Trebuchet MS"/>
              <a:cs typeface="Trebuchet MS"/>
              <a:sym typeface="Trebuchet MS"/>
            </a:endParaRPr>
          </a:p>
        </p:txBody>
      </p:sp>
      <p:grpSp>
        <p:nvGrpSpPr>
          <p:cNvPr id="2180" name="Google Shape;2180;p108"/>
          <p:cNvGrpSpPr/>
          <p:nvPr/>
        </p:nvGrpSpPr>
        <p:grpSpPr>
          <a:xfrm>
            <a:off x="6472932" y="6379025"/>
            <a:ext cx="2516521" cy="705306"/>
            <a:chOff x="1333174" y="3019940"/>
            <a:chExt cx="2847389" cy="798039"/>
          </a:xfrm>
        </p:grpSpPr>
        <p:pic>
          <p:nvPicPr>
            <p:cNvPr id="2181" name="Google Shape;2181;p108"/>
            <p:cNvPicPr preferRelativeResize="0"/>
            <p:nvPr/>
          </p:nvPicPr>
          <p:blipFill rotWithShape="1">
            <a:blip r:embed="rId6">
              <a:alphaModFix/>
            </a:blip>
            <a:srcRect b="0" l="0" r="0" t="0"/>
            <a:stretch/>
          </p:blipFill>
          <p:spPr>
            <a:xfrm>
              <a:off x="1333174" y="3019940"/>
              <a:ext cx="798011" cy="798039"/>
            </a:xfrm>
            <a:prstGeom prst="rect">
              <a:avLst/>
            </a:prstGeom>
            <a:noFill/>
            <a:ln>
              <a:noFill/>
            </a:ln>
          </p:spPr>
        </p:pic>
        <p:sp>
          <p:nvSpPr>
            <p:cNvPr id="2182" name="Google Shape;2182;p108"/>
            <p:cNvSpPr txBox="1"/>
            <p:nvPr/>
          </p:nvSpPr>
          <p:spPr>
            <a:xfrm>
              <a:off x="2179263" y="3114173"/>
              <a:ext cx="2001300" cy="540300"/>
            </a:xfrm>
            <a:prstGeom prst="rect">
              <a:avLst/>
            </a:prstGeom>
            <a:no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rPr b="1" i="0" lang="en-US" sz="2000" u="none" cap="none" strike="noStrike">
                  <a:solidFill>
                    <a:srgbClr val="4486F7"/>
                  </a:solidFill>
                  <a:latin typeface="Trebuchet MS"/>
                  <a:ea typeface="Trebuchet MS"/>
                  <a:cs typeface="Trebuchet MS"/>
                  <a:sym typeface="Trebuchet MS"/>
                </a:rPr>
                <a:t>Cloud </a:t>
              </a:r>
              <a:br>
                <a:rPr b="1" i="0" lang="en-US" sz="2000" u="none" cap="none" strike="noStrike">
                  <a:solidFill>
                    <a:srgbClr val="4486F7"/>
                  </a:solidFill>
                  <a:latin typeface="Trebuchet MS"/>
                  <a:ea typeface="Trebuchet MS"/>
                  <a:cs typeface="Trebuchet MS"/>
                  <a:sym typeface="Trebuchet MS"/>
                </a:rPr>
              </a:br>
              <a:r>
                <a:rPr b="1" i="0" lang="en-US" sz="2000" u="none" cap="none" strike="noStrike">
                  <a:solidFill>
                    <a:srgbClr val="4486F7"/>
                  </a:solidFill>
                  <a:latin typeface="Trebuchet MS"/>
                  <a:ea typeface="Trebuchet MS"/>
                  <a:cs typeface="Trebuchet MS"/>
                  <a:sym typeface="Trebuchet MS"/>
                </a:rPr>
                <a:t>Dataproc</a:t>
              </a:r>
              <a:endParaRPr b="1" i="0" sz="2000" u="none" cap="none" strike="noStrike">
                <a:solidFill>
                  <a:srgbClr val="4486F7"/>
                </a:solidFill>
                <a:latin typeface="Trebuchet MS"/>
                <a:ea typeface="Trebuchet MS"/>
                <a:cs typeface="Trebuchet MS"/>
                <a:sym typeface="Trebuchet MS"/>
              </a:endParaRPr>
            </a:p>
          </p:txBody>
        </p:sp>
      </p:grpSp>
      <p:grpSp>
        <p:nvGrpSpPr>
          <p:cNvPr id="2183" name="Google Shape;2183;p108"/>
          <p:cNvGrpSpPr/>
          <p:nvPr/>
        </p:nvGrpSpPr>
        <p:grpSpPr>
          <a:xfrm>
            <a:off x="9873985" y="4054620"/>
            <a:ext cx="2807060" cy="718348"/>
            <a:chOff x="8095006" y="3166254"/>
            <a:chExt cx="2644139" cy="676655"/>
          </a:xfrm>
        </p:grpSpPr>
        <p:pic>
          <p:nvPicPr>
            <p:cNvPr id="2184" name="Google Shape;2184;p108"/>
            <p:cNvPicPr preferRelativeResize="0"/>
            <p:nvPr/>
          </p:nvPicPr>
          <p:blipFill rotWithShape="1">
            <a:blip r:embed="rId7">
              <a:alphaModFix/>
            </a:blip>
            <a:srcRect b="0" l="0" r="0" t="0"/>
            <a:stretch/>
          </p:blipFill>
          <p:spPr>
            <a:xfrm>
              <a:off x="8095006" y="3166254"/>
              <a:ext cx="676652" cy="676655"/>
            </a:xfrm>
            <a:prstGeom prst="rect">
              <a:avLst/>
            </a:prstGeom>
            <a:noFill/>
            <a:ln>
              <a:noFill/>
            </a:ln>
          </p:spPr>
        </p:pic>
        <p:sp>
          <p:nvSpPr>
            <p:cNvPr id="2185" name="Google Shape;2185;p108"/>
            <p:cNvSpPr txBox="1"/>
            <p:nvPr/>
          </p:nvSpPr>
          <p:spPr>
            <a:xfrm>
              <a:off x="8771658" y="3299345"/>
              <a:ext cx="1967488" cy="480300"/>
            </a:xfrm>
            <a:prstGeom prst="rect">
              <a:avLst/>
            </a:prstGeom>
            <a:no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rPr b="0" i="0" lang="en-US" sz="2000" u="none" cap="none" strike="noStrike">
                  <a:solidFill>
                    <a:srgbClr val="0082D1"/>
                  </a:solidFill>
                  <a:latin typeface="Trebuchet MS"/>
                  <a:ea typeface="Trebuchet MS"/>
                  <a:cs typeface="Trebuchet MS"/>
                  <a:sym typeface="Trebuchet MS"/>
                </a:rPr>
                <a:t>Azure Machine Learning</a:t>
              </a:r>
              <a:endParaRPr b="0" i="0" sz="2000" u="none" cap="none" strike="noStrike">
                <a:solidFill>
                  <a:srgbClr val="0082D1"/>
                </a:solidFill>
                <a:latin typeface="Trebuchet MS"/>
                <a:ea typeface="Trebuchet MS"/>
                <a:cs typeface="Trebuchet MS"/>
                <a:sym typeface="Trebuchet MS"/>
              </a:endParaRPr>
            </a:p>
          </p:txBody>
        </p:sp>
      </p:grpSp>
      <p:pic>
        <p:nvPicPr>
          <p:cNvPr id="2186" name="Google Shape;2186;p108"/>
          <p:cNvPicPr preferRelativeResize="0"/>
          <p:nvPr/>
        </p:nvPicPr>
        <p:blipFill rotWithShape="1">
          <a:blip r:embed="rId8">
            <a:alphaModFix/>
          </a:blip>
          <a:srcRect b="39787" l="12507" r="12909" t="35866"/>
          <a:stretch/>
        </p:blipFill>
        <p:spPr>
          <a:xfrm>
            <a:off x="13454584" y="4158466"/>
            <a:ext cx="2690772" cy="702550"/>
          </a:xfrm>
          <a:prstGeom prst="rect">
            <a:avLst/>
          </a:prstGeom>
          <a:noFill/>
          <a:ln>
            <a:noFill/>
          </a:ln>
        </p:spPr>
      </p:pic>
      <p:pic>
        <p:nvPicPr>
          <p:cNvPr id="2187" name="Google Shape;2187;p108"/>
          <p:cNvPicPr preferRelativeResize="0"/>
          <p:nvPr/>
        </p:nvPicPr>
        <p:blipFill rotWithShape="1">
          <a:blip r:embed="rId9">
            <a:alphaModFix/>
          </a:blip>
          <a:srcRect b="0" l="0" r="0" t="0"/>
          <a:stretch/>
        </p:blipFill>
        <p:spPr>
          <a:xfrm>
            <a:off x="3127779" y="6306514"/>
            <a:ext cx="1984718" cy="678130"/>
          </a:xfrm>
          <a:prstGeom prst="rect">
            <a:avLst/>
          </a:prstGeom>
          <a:noFill/>
          <a:ln>
            <a:noFill/>
          </a:ln>
        </p:spPr>
      </p:pic>
      <p:pic>
        <p:nvPicPr>
          <p:cNvPr id="2188" name="Google Shape;2188;p108"/>
          <p:cNvPicPr preferRelativeResize="0"/>
          <p:nvPr/>
        </p:nvPicPr>
        <p:blipFill rotWithShape="1">
          <a:blip r:embed="rId10">
            <a:alphaModFix/>
          </a:blip>
          <a:srcRect b="0" l="0" r="0" t="0"/>
          <a:stretch/>
        </p:blipFill>
        <p:spPr>
          <a:xfrm>
            <a:off x="2227086" y="4314908"/>
            <a:ext cx="3131980" cy="622718"/>
          </a:xfrm>
          <a:prstGeom prst="rect">
            <a:avLst/>
          </a:prstGeom>
          <a:noFill/>
          <a:ln>
            <a:noFill/>
          </a:ln>
        </p:spPr>
      </p:pic>
      <p:sp>
        <p:nvSpPr>
          <p:cNvPr id="2189" name="Google Shape;2189;p10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Deploy RAPIDS Everywhere</a:t>
            </a:r>
            <a:endParaRPr/>
          </a:p>
        </p:txBody>
      </p:sp>
      <p:sp>
        <p:nvSpPr>
          <p:cNvPr id="2190" name="Google Shape;2190;p10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Focused on Robust Functionality, Deployment, and User Experience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4" name="Shape 2194"/>
        <p:cNvGrpSpPr/>
        <p:nvPr/>
      </p:nvGrpSpPr>
      <p:grpSpPr>
        <a:xfrm>
          <a:off x="0" y="0"/>
          <a:ext cx="0" cy="0"/>
          <a:chOff x="0" y="0"/>
          <a:chExt cx="0" cy="0"/>
        </a:xfrm>
      </p:grpSpPr>
      <p:pic>
        <p:nvPicPr>
          <p:cNvPr id="2195" name="Google Shape;2195;p109"/>
          <p:cNvPicPr preferRelativeResize="0"/>
          <p:nvPr/>
        </p:nvPicPr>
        <p:blipFill rotWithShape="1">
          <a:blip r:embed="rId3">
            <a:alphaModFix/>
          </a:blip>
          <a:srcRect b="2324" l="59435" r="2902" t="0"/>
          <a:stretch/>
        </p:blipFill>
        <p:spPr>
          <a:xfrm>
            <a:off x="2006837" y="4044769"/>
            <a:ext cx="1384162" cy="1312091"/>
          </a:xfrm>
          <a:prstGeom prst="rect">
            <a:avLst/>
          </a:prstGeom>
          <a:noFill/>
          <a:ln>
            <a:noFill/>
          </a:ln>
        </p:spPr>
      </p:pic>
      <p:pic>
        <p:nvPicPr>
          <p:cNvPr id="2196" name="Google Shape;2196;p109"/>
          <p:cNvPicPr preferRelativeResize="0"/>
          <p:nvPr/>
        </p:nvPicPr>
        <p:blipFill rotWithShape="1">
          <a:blip r:embed="rId4">
            <a:alphaModFix/>
          </a:blip>
          <a:srcRect b="0" l="0" r="0" t="0"/>
          <a:stretch/>
        </p:blipFill>
        <p:spPr>
          <a:xfrm>
            <a:off x="14500641" y="3687626"/>
            <a:ext cx="1785014" cy="1785014"/>
          </a:xfrm>
          <a:prstGeom prst="rect">
            <a:avLst/>
          </a:prstGeom>
          <a:noFill/>
          <a:ln>
            <a:noFill/>
          </a:ln>
        </p:spPr>
      </p:pic>
      <p:pic>
        <p:nvPicPr>
          <p:cNvPr id="2197" name="Google Shape;2197;p109"/>
          <p:cNvPicPr preferRelativeResize="0"/>
          <p:nvPr/>
        </p:nvPicPr>
        <p:blipFill rotWithShape="1">
          <a:blip r:embed="rId5">
            <a:alphaModFix/>
          </a:blip>
          <a:srcRect b="0" l="4912" r="7019" t="0"/>
          <a:stretch/>
        </p:blipFill>
        <p:spPr>
          <a:xfrm>
            <a:off x="5748231" y="4142526"/>
            <a:ext cx="2713132" cy="1170922"/>
          </a:xfrm>
          <a:prstGeom prst="rect">
            <a:avLst/>
          </a:prstGeom>
          <a:noFill/>
          <a:ln>
            <a:noFill/>
          </a:ln>
        </p:spPr>
      </p:pic>
      <p:pic>
        <p:nvPicPr>
          <p:cNvPr id="2198" name="Google Shape;2198;p109"/>
          <p:cNvPicPr preferRelativeResize="0"/>
          <p:nvPr/>
        </p:nvPicPr>
        <p:blipFill rotWithShape="1">
          <a:blip r:embed="rId6">
            <a:alphaModFix/>
          </a:blip>
          <a:srcRect b="0" l="0" r="0" t="0"/>
          <a:stretch/>
        </p:blipFill>
        <p:spPr>
          <a:xfrm>
            <a:off x="9949198" y="4137887"/>
            <a:ext cx="2818486" cy="1139386"/>
          </a:xfrm>
          <a:prstGeom prst="rect">
            <a:avLst/>
          </a:prstGeom>
          <a:noFill/>
          <a:ln>
            <a:noFill/>
          </a:ln>
        </p:spPr>
      </p:pic>
      <p:sp>
        <p:nvSpPr>
          <p:cNvPr id="2199" name="Google Shape;2199;p109"/>
          <p:cNvSpPr txBox="1"/>
          <p:nvPr/>
        </p:nvSpPr>
        <p:spPr>
          <a:xfrm>
            <a:off x="0" y="8761871"/>
            <a:ext cx="18288001" cy="5693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chemeClr val="accent4"/>
                </a:solidFill>
                <a:latin typeface="Trebuchet MS"/>
                <a:ea typeface="Trebuchet MS"/>
                <a:cs typeface="Trebuchet MS"/>
                <a:sym typeface="Trebuchet MS"/>
              </a:rPr>
              <a:t>Integrations, feedback, documentation support, pull requests, new issues, or code donations welcomed!</a:t>
            </a:r>
            <a:endParaRPr b="0" i="0" sz="3200" u="none" cap="none" strike="noStrike">
              <a:solidFill>
                <a:schemeClr val="accent4"/>
              </a:solidFill>
              <a:latin typeface="Trebuchet MS"/>
              <a:ea typeface="Trebuchet MS"/>
              <a:cs typeface="Trebuchet MS"/>
              <a:sym typeface="Trebuchet MS"/>
            </a:endParaRPr>
          </a:p>
        </p:txBody>
      </p:sp>
      <p:sp>
        <p:nvSpPr>
          <p:cNvPr id="2200" name="Google Shape;2200;p109"/>
          <p:cNvSpPr txBox="1"/>
          <p:nvPr/>
        </p:nvSpPr>
        <p:spPr>
          <a:xfrm>
            <a:off x="-140609"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APACHE ARROW</a:t>
            </a:r>
            <a:endParaRPr/>
          </a:p>
        </p:txBody>
      </p:sp>
      <p:sp>
        <p:nvSpPr>
          <p:cNvPr id="2201" name="Google Shape;2201;p109"/>
          <p:cNvSpPr txBox="1"/>
          <p:nvPr/>
        </p:nvSpPr>
        <p:spPr>
          <a:xfrm>
            <a:off x="12676451" y="6368152"/>
            <a:ext cx="5433392" cy="126188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GPU OPEN ANALYTICS INITIATIVE</a:t>
            </a:r>
            <a:endParaRPr/>
          </a:p>
        </p:txBody>
      </p:sp>
      <p:sp>
        <p:nvSpPr>
          <p:cNvPr id="2202" name="Google Shape;2202;p109"/>
          <p:cNvSpPr/>
          <p:nvPr/>
        </p:nvSpPr>
        <p:spPr>
          <a:xfrm>
            <a:off x="306234" y="7438404"/>
            <a:ext cx="453970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7"/>
              </a:rPr>
              <a:t>https://arrow.apache.org/</a:t>
            </a:r>
            <a:endParaRPr b="0" i="0" sz="2400" u="none" cap="none" strike="noStrike">
              <a:solidFill>
                <a:schemeClr val="accent4"/>
              </a:solidFill>
              <a:latin typeface="Trebuchet MS"/>
              <a:ea typeface="Trebuchet MS"/>
              <a:cs typeface="Trebuchet MS"/>
              <a:sym typeface="Trebuchet MS"/>
            </a:endParaRPr>
          </a:p>
        </p:txBody>
      </p:sp>
      <p:sp>
        <p:nvSpPr>
          <p:cNvPr id="2203" name="Google Shape;2203;p109"/>
          <p:cNvSpPr/>
          <p:nvPr/>
        </p:nvSpPr>
        <p:spPr>
          <a:xfrm>
            <a:off x="984839" y="7782080"/>
            <a:ext cx="318249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@ApacheArrow</a:t>
            </a:r>
            <a:endParaRPr b="0" i="0" sz="1800" u="none" cap="none" strike="noStrike">
              <a:solidFill>
                <a:schemeClr val="accent4"/>
              </a:solidFill>
              <a:latin typeface="Trebuchet MS"/>
              <a:ea typeface="Trebuchet MS"/>
              <a:cs typeface="Trebuchet MS"/>
              <a:sym typeface="Trebuchet MS"/>
            </a:endParaRPr>
          </a:p>
        </p:txBody>
      </p:sp>
      <p:sp>
        <p:nvSpPr>
          <p:cNvPr id="2204" name="Google Shape;2204;p109"/>
          <p:cNvSpPr/>
          <p:nvPr/>
        </p:nvSpPr>
        <p:spPr>
          <a:xfrm>
            <a:off x="12792008" y="7422752"/>
            <a:ext cx="520227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8"/>
              </a:rPr>
              <a:t>http://gpuopenanalytics.com/</a:t>
            </a:r>
            <a:endParaRPr b="0" i="0" sz="2400" u="none" cap="none" strike="noStrike">
              <a:solidFill>
                <a:schemeClr val="accent4"/>
              </a:solidFill>
              <a:latin typeface="Trebuchet MS"/>
              <a:ea typeface="Trebuchet MS"/>
              <a:cs typeface="Trebuchet MS"/>
              <a:sym typeface="Trebuchet MS"/>
            </a:endParaRPr>
          </a:p>
        </p:txBody>
      </p:sp>
      <p:sp>
        <p:nvSpPr>
          <p:cNvPr id="2205" name="Google Shape;2205;p109"/>
          <p:cNvSpPr/>
          <p:nvPr/>
        </p:nvSpPr>
        <p:spPr>
          <a:xfrm>
            <a:off x="14293488" y="7766017"/>
            <a:ext cx="2199320"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@GPUOAI</a:t>
            </a:r>
            <a:endParaRPr b="0" i="0" sz="2400" u="none" cap="none" strike="noStrike">
              <a:solidFill>
                <a:schemeClr val="accent4"/>
              </a:solidFill>
              <a:latin typeface="Trebuchet MS"/>
              <a:ea typeface="Trebuchet MS"/>
              <a:cs typeface="Trebuchet MS"/>
              <a:sym typeface="Trebuchet MS"/>
            </a:endParaRPr>
          </a:p>
        </p:txBody>
      </p:sp>
      <p:sp>
        <p:nvSpPr>
          <p:cNvPr id="2206" name="Google Shape;2206;p109"/>
          <p:cNvSpPr txBox="1"/>
          <p:nvPr/>
        </p:nvSpPr>
        <p:spPr>
          <a:xfrm>
            <a:off x="439118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RAPIDS</a:t>
            </a:r>
            <a:endParaRPr/>
          </a:p>
        </p:txBody>
      </p:sp>
      <p:sp>
        <p:nvSpPr>
          <p:cNvPr id="2207" name="Google Shape;2207;p109"/>
          <p:cNvSpPr/>
          <p:nvPr/>
        </p:nvSpPr>
        <p:spPr>
          <a:xfrm>
            <a:off x="5650218" y="7422752"/>
            <a:ext cx="291532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9"/>
              </a:rPr>
              <a:t>https://rapids.ai</a:t>
            </a:r>
            <a:endParaRPr b="0" i="0" sz="1800" u="none" cap="none" strike="noStrike">
              <a:solidFill>
                <a:schemeClr val="accent4"/>
              </a:solidFill>
              <a:latin typeface="Trebuchet MS"/>
              <a:ea typeface="Trebuchet MS"/>
              <a:cs typeface="Trebuchet MS"/>
              <a:sym typeface="Trebuchet MS"/>
            </a:endParaRPr>
          </a:p>
        </p:txBody>
      </p:sp>
      <p:sp>
        <p:nvSpPr>
          <p:cNvPr id="2208" name="Google Shape;2208;p109"/>
          <p:cNvSpPr/>
          <p:nvPr/>
        </p:nvSpPr>
        <p:spPr>
          <a:xfrm>
            <a:off x="5847922" y="7766017"/>
            <a:ext cx="2519920"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@RAPIDSAI</a:t>
            </a:r>
            <a:endParaRPr b="0" i="0" sz="1800" u="none" cap="none" strike="noStrike">
              <a:solidFill>
                <a:schemeClr val="accent4"/>
              </a:solidFill>
              <a:latin typeface="Trebuchet MS"/>
              <a:ea typeface="Trebuchet MS"/>
              <a:cs typeface="Trebuchet MS"/>
              <a:sym typeface="Trebuchet MS"/>
            </a:endParaRPr>
          </a:p>
        </p:txBody>
      </p:sp>
      <p:sp>
        <p:nvSpPr>
          <p:cNvPr id="2209" name="Google Shape;2209;p109"/>
          <p:cNvSpPr txBox="1"/>
          <p:nvPr/>
        </p:nvSpPr>
        <p:spPr>
          <a:xfrm>
            <a:off x="8638478"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DASK</a:t>
            </a:r>
            <a:endParaRPr/>
          </a:p>
        </p:txBody>
      </p:sp>
      <p:sp>
        <p:nvSpPr>
          <p:cNvPr id="2210" name="Google Shape;2210;p109"/>
          <p:cNvSpPr/>
          <p:nvPr/>
        </p:nvSpPr>
        <p:spPr>
          <a:xfrm>
            <a:off x="9886823" y="7433910"/>
            <a:ext cx="2936702"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10"/>
              </a:rPr>
              <a:t>https://dask.org</a:t>
            </a:r>
            <a:endParaRPr b="0" i="0" sz="1800" u="none" cap="none" strike="noStrike">
              <a:solidFill>
                <a:schemeClr val="accent4"/>
              </a:solidFill>
              <a:latin typeface="Trebuchet MS"/>
              <a:ea typeface="Trebuchet MS"/>
              <a:cs typeface="Trebuchet MS"/>
              <a:sym typeface="Trebuchet MS"/>
            </a:endParaRPr>
          </a:p>
        </p:txBody>
      </p:sp>
      <p:sp>
        <p:nvSpPr>
          <p:cNvPr id="2211" name="Google Shape;2211;p109"/>
          <p:cNvSpPr/>
          <p:nvPr/>
        </p:nvSpPr>
        <p:spPr>
          <a:xfrm>
            <a:off x="10116588" y="7766017"/>
            <a:ext cx="2477173"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@Dask_dev</a:t>
            </a:r>
            <a:endParaRPr b="0" i="0" sz="1800" u="none" cap="none" strike="noStrike">
              <a:solidFill>
                <a:schemeClr val="accent4"/>
              </a:solidFill>
              <a:latin typeface="Trebuchet MS"/>
              <a:ea typeface="Trebuchet MS"/>
              <a:cs typeface="Trebuchet MS"/>
              <a:sym typeface="Trebuchet MS"/>
            </a:endParaRPr>
          </a:p>
        </p:txBody>
      </p:sp>
      <p:sp>
        <p:nvSpPr>
          <p:cNvPr id="2212" name="Google Shape;2212;p10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Join the Movement</a:t>
            </a:r>
            <a:endParaRPr/>
          </a:p>
        </p:txBody>
      </p:sp>
      <p:sp>
        <p:nvSpPr>
          <p:cNvPr id="2213" name="Google Shape;2213;p10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Google Shape;2219;p110"/>
          <p:cNvSpPr txBox="1"/>
          <p:nvPr/>
        </p:nvSpPr>
        <p:spPr>
          <a:xfrm>
            <a:off x="802769" y="1849597"/>
            <a:ext cx="15947375" cy="1638092"/>
          </a:xfrm>
          <a:prstGeom prst="rect">
            <a:avLst/>
          </a:prstGeom>
          <a:noFill/>
          <a:ln>
            <a:noFill/>
          </a:ln>
        </p:spPr>
        <p:txBody>
          <a:bodyPr anchorCtr="0" anchor="t" bIns="76150" lIns="152375" spcFirstLastPara="1" rIns="152375" wrap="square" tIns="76150">
            <a:noAutofit/>
          </a:bodyPr>
          <a:lstStyle/>
          <a:p>
            <a:pPr indent="0" lvl="0" marL="0" marR="0" rtl="0" algn="l">
              <a:lnSpc>
                <a:spcPct val="90000"/>
              </a:lnSpc>
              <a:spcBef>
                <a:spcPts val="0"/>
              </a:spcBef>
              <a:spcAft>
                <a:spcPts val="0"/>
              </a:spcAft>
              <a:buNone/>
            </a:pPr>
            <a:r>
              <a:rPr b="0" i="0" lang="en-US" sz="4800" u="none" cap="none" strike="noStrike">
                <a:solidFill>
                  <a:schemeClr val="lt1"/>
                </a:solidFill>
                <a:latin typeface="Trebuchet MS"/>
                <a:ea typeface="Trebuchet MS"/>
                <a:cs typeface="Trebuchet MS"/>
                <a:sym typeface="Trebuchet MS"/>
              </a:rPr>
              <a:t>THANK YOU</a:t>
            </a:r>
            <a:endParaRPr b="0" i="0" sz="3200" u="none" cap="none" strike="noStrike">
              <a:solidFill>
                <a:srgbClr val="000000"/>
              </a:solidFill>
              <a:latin typeface="Arial"/>
              <a:ea typeface="Arial"/>
              <a:cs typeface="Arial"/>
              <a:sym typeface="Arial"/>
            </a:endParaRPr>
          </a:p>
        </p:txBody>
      </p:sp>
      <p:sp>
        <p:nvSpPr>
          <p:cNvPr id="2220" name="Google Shape;2220;p110"/>
          <p:cNvSpPr txBox="1"/>
          <p:nvPr/>
        </p:nvSpPr>
        <p:spPr>
          <a:xfrm>
            <a:off x="802768" y="3439000"/>
            <a:ext cx="15876999" cy="3863500"/>
          </a:xfrm>
          <a:prstGeom prst="rect">
            <a:avLst/>
          </a:prstGeom>
          <a:noFill/>
          <a:ln>
            <a:noFill/>
          </a:ln>
        </p:spPr>
        <p:txBody>
          <a:bodyPr anchorCtr="0" anchor="t" bIns="76150" lIns="152375" spcFirstLastPara="1" rIns="152375" wrap="square" tIns="76150">
            <a:noAutofit/>
          </a:bodyPr>
          <a:lstStyle/>
          <a:p>
            <a:pPr indent="0" lvl="0" marL="0" marR="0" rtl="0" algn="l">
              <a:lnSpc>
                <a:spcPct val="90000"/>
              </a:lnSpc>
              <a:spcBef>
                <a:spcPts val="0"/>
              </a:spcBef>
              <a:spcAft>
                <a:spcPts val="0"/>
              </a:spcAft>
              <a:buNone/>
            </a:pPr>
            <a:r>
              <a:rPr b="0" i="0" lang="en-US" sz="3000" u="none" cap="none" strike="noStrike">
                <a:solidFill>
                  <a:schemeClr val="lt1"/>
                </a:solidFill>
                <a:latin typeface="Trebuchet MS"/>
                <a:ea typeface="Trebuchet MS"/>
                <a:cs typeface="Trebuchet MS"/>
                <a:sym typeface="Trebuchet MS"/>
              </a:rPr>
              <a:t>Joshua Patterson</a:t>
            </a:r>
            <a:endParaRPr/>
          </a:p>
          <a:p>
            <a:pPr indent="0" lvl="0" marL="0" marR="0" rtl="0" algn="l">
              <a:lnSpc>
                <a:spcPct val="90000"/>
              </a:lnSpc>
              <a:spcBef>
                <a:spcPts val="0"/>
              </a:spcBef>
              <a:spcAft>
                <a:spcPts val="0"/>
              </a:spcAft>
              <a:buNone/>
            </a:pPr>
            <a:r>
              <a:rPr b="0" i="0" lang="en-US" sz="3000" u="sng" cap="none" strike="noStrike">
                <a:solidFill>
                  <a:srgbClr val="E3CCFF"/>
                </a:solidFill>
                <a:latin typeface="Trebuchet MS"/>
                <a:ea typeface="Trebuchet MS"/>
                <a:cs typeface="Trebuchet MS"/>
                <a:sym typeface="Trebuchet MS"/>
                <a:hlinkClick r:id="rId3"/>
              </a:rPr>
              <a:t>joshuap@nvidia.com</a:t>
            </a:r>
            <a:endParaRPr b="0" i="0" sz="3000" u="none" cap="none" strike="noStrike">
              <a:solidFill>
                <a:srgbClr val="E3CCFF"/>
              </a:solidFill>
              <a:latin typeface="Trebuchet MS"/>
              <a:ea typeface="Trebuchet MS"/>
              <a:cs typeface="Trebuchet MS"/>
              <a:sym typeface="Trebuchet MS"/>
            </a:endParaRPr>
          </a:p>
          <a:p>
            <a:pPr indent="0" lvl="0" marL="0" marR="0" rtl="0" algn="l">
              <a:lnSpc>
                <a:spcPct val="90000"/>
              </a:lnSpc>
              <a:spcBef>
                <a:spcPts val="1500"/>
              </a:spcBef>
              <a:spcAft>
                <a:spcPts val="0"/>
              </a:spcAft>
              <a:buNone/>
            </a:pPr>
            <a:r>
              <a:rPr b="0" i="0" lang="en-US" sz="3000" u="none" cap="none" strike="noStrike">
                <a:solidFill>
                  <a:schemeClr val="lt1"/>
                </a:solidFill>
                <a:latin typeface="Trebuchet MS"/>
                <a:ea typeface="Trebuchet MS"/>
                <a:cs typeface="Trebuchet MS"/>
                <a:sym typeface="Trebuchet MS"/>
              </a:rPr>
              <a:t>     @datametrician</a:t>
            </a:r>
            <a:endParaRPr b="0" i="0" sz="30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1500"/>
              </a:spcBef>
              <a:spcAft>
                <a:spcPts val="0"/>
              </a:spcAft>
              <a:buNone/>
            </a:pPr>
            <a:r>
              <a:t/>
            </a:r>
            <a:endParaRPr b="0" i="0" sz="30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1500"/>
              </a:spcBef>
              <a:spcAft>
                <a:spcPts val="0"/>
              </a:spcAft>
              <a:buNone/>
            </a:pPr>
            <a:r>
              <a:t/>
            </a:r>
            <a:endParaRPr b="0" i="0" sz="3000" u="none" cap="none" strike="noStrike">
              <a:solidFill>
                <a:schemeClr val="lt1"/>
              </a:solidFill>
              <a:latin typeface="Trebuchet MS"/>
              <a:ea typeface="Trebuchet MS"/>
              <a:cs typeface="Trebuchet MS"/>
              <a:sym typeface="Trebuchet MS"/>
            </a:endParaRPr>
          </a:p>
        </p:txBody>
      </p:sp>
      <p:pic>
        <p:nvPicPr>
          <p:cNvPr id="2221" name="Google Shape;2221;p110"/>
          <p:cNvPicPr preferRelativeResize="0"/>
          <p:nvPr/>
        </p:nvPicPr>
        <p:blipFill rotWithShape="1">
          <a:blip r:embed="rId4">
            <a:alphaModFix/>
          </a:blip>
          <a:srcRect b="0" l="0" r="0" t="0"/>
          <a:stretch/>
        </p:blipFill>
        <p:spPr>
          <a:xfrm>
            <a:off x="958030" y="4575685"/>
            <a:ext cx="427834" cy="3478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